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9" r:id="rId10"/>
    <p:sldId id="270" r:id="rId11"/>
    <p:sldId id="266" r:id="rId12"/>
    <p:sldId id="267" r:id="rId13"/>
    <p:sldId id="271" r:id="rId14"/>
  </p:sldIdLst>
  <p:sldSz cx="18288000" cy="10287000"/>
  <p:notesSz cx="6858000" cy="9144000"/>
  <p:embeddedFontLst>
    <p:embeddedFont>
      <p:font typeface="Algerian" panose="04020705040A02060702" pitchFamily="82" charset="0"/>
      <p:regular r:id="rId15"/>
    </p:embeddedFont>
    <p:embeddedFont>
      <p:font typeface="Arial Black" panose="020B0A04020102020204" pitchFamily="34" charset="0"/>
      <p:bold r:id="rId16"/>
    </p:embeddedFont>
    <p:embeddedFont>
      <p:font typeface="Calibri" panose="020F0502020204030204" pitchFamily="34" charset="0"/>
      <p:regular r:id="rId17"/>
      <p:bold r:id="rId18"/>
      <p:italic r:id="rId19"/>
      <p:boldItalic r:id="rId20"/>
    </p:embeddedFont>
    <p:embeddedFont>
      <p:font typeface="Cambria" panose="02040503050406030204" pitchFamily="18" charset="0"/>
      <p:regular r:id="rId21"/>
      <p:bold r:id="rId22"/>
      <p:italic r:id="rId23"/>
      <p:boldItalic r:id="rId24"/>
    </p:embeddedFont>
    <p:embeddedFont>
      <p:font typeface="Prata" panose="020B0604020202020204" charset="0"/>
      <p:regular r:id="rId25"/>
    </p:embeddedFont>
    <p:embeddedFont>
      <p:font typeface="Raleway" pitchFamily="2" charset="0"/>
      <p:regular r:id="rId26"/>
      <p:bold r:id="rId27"/>
      <p:italic r:id="rId28"/>
      <p:boldItalic r:id="rId29"/>
    </p:embeddedFont>
    <p:embeddedFont>
      <p:font typeface="Raleway Bold"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6FF"/>
    <a:srgbClr val="3B1E54"/>
    <a:srgbClr val="FFA500"/>
    <a:srgbClr val="FFD700"/>
    <a:srgbClr val="ECE6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22" autoAdjust="0"/>
  </p:normalViewPr>
  <p:slideViewPr>
    <p:cSldViewPr>
      <p:cViewPr varScale="1">
        <p:scale>
          <a:sx n="25" d="100"/>
          <a:sy n="25" d="100"/>
        </p:scale>
        <p:origin x="56" y="6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hyperlink" Target="https://www.wallpaperflare.com/group-of-people-in-a-meeting-business-computers-discussion-wallpaper-azdcs/download/1920x108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E6FF"/>
        </a:solidFill>
        <a:effectLst/>
      </p:bgPr>
    </p:bg>
    <p:spTree>
      <p:nvGrpSpPr>
        <p:cNvPr id="1" name=""/>
        <p:cNvGrpSpPr/>
        <p:nvPr/>
      </p:nvGrpSpPr>
      <p:grpSpPr>
        <a:xfrm>
          <a:off x="0" y="0"/>
          <a:ext cx="0" cy="0"/>
          <a:chOff x="0" y="0"/>
          <a:chExt cx="0" cy="0"/>
        </a:xfrm>
      </p:grpSpPr>
      <p:grpSp>
        <p:nvGrpSpPr>
          <p:cNvPr id="2" name="Group 2"/>
          <p:cNvGrpSpPr/>
          <p:nvPr/>
        </p:nvGrpSpPr>
        <p:grpSpPr>
          <a:xfrm>
            <a:off x="5358840" y="495300"/>
            <a:ext cx="11859377" cy="9220199"/>
            <a:chOff x="0" y="0"/>
            <a:chExt cx="15812503" cy="10759859"/>
          </a:xfrm>
        </p:grpSpPr>
        <p:sp>
          <p:nvSpPr>
            <p:cNvPr id="3" name="Freeform 3"/>
            <p:cNvSpPr/>
            <p:nvPr/>
          </p:nvSpPr>
          <p:spPr>
            <a:xfrm>
              <a:off x="0" y="0"/>
              <a:ext cx="15812515" cy="10759821"/>
            </a:xfrm>
            <a:custGeom>
              <a:avLst/>
              <a:gdLst/>
              <a:ahLst/>
              <a:cxnLst/>
              <a:rect l="l" t="t" r="r" b="b"/>
              <a:pathLst>
                <a:path w="15812515" h="10759821">
                  <a:moveTo>
                    <a:pt x="0" y="0"/>
                  </a:moveTo>
                  <a:lnTo>
                    <a:pt x="15812515" y="0"/>
                  </a:lnTo>
                  <a:lnTo>
                    <a:pt x="15812515" y="10759821"/>
                  </a:lnTo>
                  <a:lnTo>
                    <a:pt x="0" y="10759821"/>
                  </a:lnTo>
                  <a:close/>
                </a:path>
              </a:pathLst>
            </a:custGeom>
            <a:solidFill>
              <a:srgbClr val="F8F8F7"/>
            </a:solidFill>
          </p:spPr>
        </p:sp>
      </p:grpSp>
      <p:grpSp>
        <p:nvGrpSpPr>
          <p:cNvPr id="4" name="Group 4"/>
          <p:cNvGrpSpPr/>
          <p:nvPr/>
        </p:nvGrpSpPr>
        <p:grpSpPr>
          <a:xfrm>
            <a:off x="5607394" y="876283"/>
            <a:ext cx="11362277" cy="8458200"/>
            <a:chOff x="0" y="0"/>
            <a:chExt cx="15149703" cy="10074530"/>
          </a:xfrm>
        </p:grpSpPr>
        <p:sp>
          <p:nvSpPr>
            <p:cNvPr id="5" name="Freeform 5"/>
            <p:cNvSpPr/>
            <p:nvPr/>
          </p:nvSpPr>
          <p:spPr>
            <a:xfrm>
              <a:off x="0" y="0"/>
              <a:ext cx="15149703" cy="10074530"/>
            </a:xfrm>
            <a:custGeom>
              <a:avLst/>
              <a:gdLst/>
              <a:ahLst/>
              <a:cxnLst/>
              <a:rect l="l" t="t" r="r" b="b"/>
              <a:pathLst>
                <a:path w="15149703" h="10074529">
                  <a:moveTo>
                    <a:pt x="0" y="0"/>
                  </a:moveTo>
                  <a:lnTo>
                    <a:pt x="15149703" y="0"/>
                  </a:lnTo>
                  <a:lnTo>
                    <a:pt x="15149703" y="10074529"/>
                  </a:lnTo>
                  <a:lnTo>
                    <a:pt x="0" y="10074529"/>
                  </a:lnTo>
                  <a:close/>
                </a:path>
              </a:pathLst>
            </a:custGeom>
            <a:blipFill>
              <a:blip r:embed="rId2"/>
              <a:stretch>
                <a:fillRect t="-125" b="-125"/>
              </a:stretch>
            </a:blipFill>
          </p:spPr>
          <p:txBody>
            <a:bodyPr/>
            <a:lstStyle/>
            <a:p>
              <a:endParaRPr lang="en-US" dirty="0"/>
            </a:p>
          </p:txBody>
        </p:sp>
      </p:grpSp>
      <p:pic>
        <p:nvPicPr>
          <p:cNvPr id="11" name="Picture 10">
            <a:extLst>
              <a:ext uri="{FF2B5EF4-FFF2-40B4-BE49-F238E27FC236}">
                <a16:creationId xmlns:a16="http://schemas.microsoft.com/office/drawing/2014/main" id="{7E1EE229-9A3D-43A8-B9ED-4D5B2B960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394" y="876283"/>
            <a:ext cx="11362277" cy="8458200"/>
          </a:xfrm>
          <a:prstGeom prst="rect">
            <a:avLst/>
          </a:prstGeom>
        </p:spPr>
      </p:pic>
      <p:grpSp>
        <p:nvGrpSpPr>
          <p:cNvPr id="6" name="Group 6"/>
          <p:cNvGrpSpPr/>
          <p:nvPr/>
        </p:nvGrpSpPr>
        <p:grpSpPr>
          <a:xfrm>
            <a:off x="737762" y="1181100"/>
            <a:ext cx="6982269" cy="7110288"/>
            <a:chOff x="0" y="0"/>
            <a:chExt cx="9309692" cy="9019955"/>
          </a:xfrm>
          <a:solidFill>
            <a:srgbClr val="3B1E54"/>
          </a:solidFill>
        </p:grpSpPr>
        <p:sp>
          <p:nvSpPr>
            <p:cNvPr id="7" name="Freeform 7"/>
            <p:cNvSpPr/>
            <p:nvPr/>
          </p:nvSpPr>
          <p:spPr>
            <a:xfrm>
              <a:off x="0" y="0"/>
              <a:ext cx="9309735" cy="9019921"/>
            </a:xfrm>
            <a:custGeom>
              <a:avLst/>
              <a:gdLst/>
              <a:ahLst/>
              <a:cxnLst/>
              <a:rect l="l" t="t" r="r" b="b"/>
              <a:pathLst>
                <a:path w="9309735" h="9019921">
                  <a:moveTo>
                    <a:pt x="0" y="0"/>
                  </a:moveTo>
                  <a:lnTo>
                    <a:pt x="9309735" y="0"/>
                  </a:lnTo>
                  <a:lnTo>
                    <a:pt x="9309735" y="9019921"/>
                  </a:lnTo>
                  <a:lnTo>
                    <a:pt x="0" y="9019921"/>
                  </a:lnTo>
                  <a:close/>
                </a:path>
              </a:pathLst>
            </a:custGeom>
            <a:grpFill/>
          </p:spPr>
        </p:sp>
      </p:grpSp>
      <p:sp>
        <p:nvSpPr>
          <p:cNvPr id="8" name="TextBox 8"/>
          <p:cNvSpPr txBox="1"/>
          <p:nvPr/>
        </p:nvSpPr>
        <p:spPr>
          <a:xfrm>
            <a:off x="1069774" y="1511294"/>
            <a:ext cx="6195101" cy="4749377"/>
          </a:xfrm>
          <a:prstGeom prst="rect">
            <a:avLst/>
          </a:prstGeom>
        </p:spPr>
        <p:txBody>
          <a:bodyPr lIns="0" tIns="0" rIns="0" bIns="0" rtlCol="0" anchor="t">
            <a:spAutoFit/>
          </a:bodyPr>
          <a:lstStyle/>
          <a:p>
            <a:pPr algn="ctr">
              <a:lnSpc>
                <a:spcPts val="9324"/>
              </a:lnSpc>
            </a:pPr>
            <a:r>
              <a:rPr lang="en-US" sz="8000" dirty="0">
                <a:solidFill>
                  <a:srgbClr val="151515"/>
                </a:solidFill>
                <a:latin typeface="Prata"/>
                <a:ea typeface="Prata"/>
                <a:cs typeface="Prata"/>
                <a:sym typeface="Prata"/>
              </a:rPr>
              <a:t> </a:t>
            </a:r>
            <a:r>
              <a:rPr lang="en-US" sz="7200" dirty="0" err="1">
                <a:solidFill>
                  <a:schemeClr val="bg1"/>
                </a:solidFill>
                <a:latin typeface="Prata"/>
                <a:ea typeface="Prata"/>
                <a:cs typeface="Prata"/>
                <a:sym typeface="Prata"/>
              </a:rPr>
              <a:t>Numeridex</a:t>
            </a:r>
            <a:endParaRPr lang="en-US" sz="7200" dirty="0">
              <a:solidFill>
                <a:schemeClr val="bg1"/>
              </a:solidFill>
              <a:latin typeface="Prata"/>
              <a:ea typeface="Prata"/>
              <a:cs typeface="Prata"/>
              <a:sym typeface="Prata"/>
            </a:endParaRPr>
          </a:p>
          <a:p>
            <a:pPr algn="ctr">
              <a:lnSpc>
                <a:spcPts val="9324"/>
              </a:lnSpc>
            </a:pPr>
            <a:r>
              <a:rPr lang="en-US" sz="7200" dirty="0">
                <a:solidFill>
                  <a:schemeClr val="bg1"/>
                </a:solidFill>
                <a:latin typeface="Prata"/>
                <a:ea typeface="Prata"/>
                <a:cs typeface="Prata"/>
                <a:sym typeface="Prata"/>
              </a:rPr>
              <a:t>Supermarket</a:t>
            </a:r>
          </a:p>
          <a:p>
            <a:pPr algn="ctr">
              <a:lnSpc>
                <a:spcPts val="9324"/>
              </a:lnSpc>
            </a:pPr>
            <a:r>
              <a:rPr lang="en-US" sz="7200" dirty="0">
                <a:solidFill>
                  <a:schemeClr val="bg1"/>
                </a:solidFill>
                <a:latin typeface="Prata"/>
                <a:ea typeface="Prata"/>
                <a:cs typeface="Prata"/>
                <a:sym typeface="Prata"/>
              </a:rPr>
              <a:t>Sales Analysis</a:t>
            </a:r>
          </a:p>
        </p:txBody>
      </p:sp>
      <p:sp>
        <p:nvSpPr>
          <p:cNvPr id="9" name="TextBox 9"/>
          <p:cNvSpPr txBox="1"/>
          <p:nvPr/>
        </p:nvSpPr>
        <p:spPr>
          <a:xfrm>
            <a:off x="934569" y="6401017"/>
            <a:ext cx="6588685" cy="495970"/>
          </a:xfrm>
          <a:prstGeom prst="rect">
            <a:avLst/>
          </a:prstGeom>
        </p:spPr>
        <p:txBody>
          <a:bodyPr lIns="0" tIns="0" rIns="0" bIns="0" rtlCol="0" anchor="t">
            <a:spAutoFit/>
          </a:bodyPr>
          <a:lstStyle/>
          <a:p>
            <a:pPr algn="ctr">
              <a:lnSpc>
                <a:spcPts val="4199"/>
              </a:lnSpc>
            </a:pPr>
            <a:r>
              <a:rPr lang="en-US" sz="2999" b="1" dirty="0">
                <a:solidFill>
                  <a:srgbClr val="00E6FF"/>
                </a:solidFill>
                <a:latin typeface="Raleway"/>
                <a:ea typeface="Raleway"/>
                <a:cs typeface="Raleway"/>
                <a:sym typeface="Raleway"/>
              </a:rPr>
              <a:t>Prepared by: Group A (Power BI)</a:t>
            </a:r>
          </a:p>
        </p:txBody>
      </p:sp>
      <p:sp>
        <p:nvSpPr>
          <p:cNvPr id="12" name="Rectangle 11">
            <a:extLst>
              <a:ext uri="{FF2B5EF4-FFF2-40B4-BE49-F238E27FC236}">
                <a16:creationId xmlns:a16="http://schemas.microsoft.com/office/drawing/2014/main" id="{278E3A06-4A8C-4B6F-BEA6-498947CACF5E}"/>
              </a:ext>
            </a:extLst>
          </p:cNvPr>
          <p:cNvSpPr/>
          <p:nvPr/>
        </p:nvSpPr>
        <p:spPr>
          <a:xfrm>
            <a:off x="8305800" y="876283"/>
            <a:ext cx="8188833" cy="11430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4A9639-811C-49F5-8C50-22ABBC91026F}"/>
              </a:ext>
            </a:extLst>
          </p:cNvPr>
          <p:cNvSpPr txBox="1"/>
          <p:nvPr/>
        </p:nvSpPr>
        <p:spPr>
          <a:xfrm>
            <a:off x="8005150" y="1093848"/>
            <a:ext cx="8709913" cy="707886"/>
          </a:xfrm>
          <a:prstGeom prst="rect">
            <a:avLst/>
          </a:prstGeom>
          <a:noFill/>
        </p:spPr>
        <p:txBody>
          <a:bodyPr wrap="square" rtlCol="0">
            <a:spAutoFit/>
          </a:bodyPr>
          <a:lstStyle/>
          <a:p>
            <a:pPr algn="ctr"/>
            <a:r>
              <a:rPr lang="en-GB" sz="4000" b="1" dirty="0">
                <a:solidFill>
                  <a:srgbClr val="3B1E54"/>
                </a:solidFill>
                <a:latin typeface="Arial Black" panose="020B0A04020102020204" pitchFamily="34" charset="0"/>
              </a:rPr>
              <a:t>NUMERIDEX SUPERMARKET</a:t>
            </a:r>
            <a:endParaRPr lang="en-US" sz="4000" b="1" dirty="0">
              <a:solidFill>
                <a:srgbClr val="3B1E54"/>
              </a:solidFill>
              <a:latin typeface="Arial Black" panose="020B0A040201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B1E54"/>
        </a:solidFill>
        <a:effectLst/>
      </p:bgPr>
    </p:bg>
    <p:spTree>
      <p:nvGrpSpPr>
        <p:cNvPr id="1" name=""/>
        <p:cNvGrpSpPr/>
        <p:nvPr/>
      </p:nvGrpSpPr>
      <p:grpSpPr>
        <a:xfrm>
          <a:off x="0" y="0"/>
          <a:ext cx="0" cy="0"/>
          <a:chOff x="0" y="0"/>
          <a:chExt cx="0" cy="0"/>
        </a:xfrm>
      </p:grpSpPr>
      <p:sp>
        <p:nvSpPr>
          <p:cNvPr id="2" name="TextBox 2"/>
          <p:cNvSpPr txBox="1"/>
          <p:nvPr/>
        </p:nvSpPr>
        <p:spPr>
          <a:xfrm>
            <a:off x="5257800" y="818909"/>
            <a:ext cx="5867400" cy="917559"/>
          </a:xfrm>
          <a:prstGeom prst="rect">
            <a:avLst/>
          </a:prstGeom>
        </p:spPr>
        <p:txBody>
          <a:bodyPr wrap="square" lIns="0" tIns="0" rIns="0" bIns="0" rtlCol="0" anchor="t">
            <a:spAutoFit/>
          </a:bodyPr>
          <a:lstStyle/>
          <a:p>
            <a:pPr algn="l">
              <a:lnSpc>
                <a:spcPts val="6936"/>
              </a:lnSpc>
            </a:pPr>
            <a:r>
              <a:rPr lang="en-US" sz="6600" b="1" dirty="0">
                <a:ln>
                  <a:solidFill>
                    <a:sysClr val="windowText" lastClr="000000"/>
                  </a:solidFill>
                </a:ln>
                <a:solidFill>
                  <a:srgbClr val="00E6FF"/>
                </a:solidFill>
                <a:effectLst>
                  <a:outerShdw blurRad="60007" dist="310007" dir="7680000" sy="30000" kx="1300200" algn="ctr" rotWithShape="0">
                    <a:prstClr val="black">
                      <a:alpha val="32000"/>
                    </a:prstClr>
                  </a:outerShdw>
                </a:effectLst>
                <a:latin typeface="Prata"/>
                <a:ea typeface="Prata"/>
                <a:cs typeface="Prata"/>
                <a:sym typeface="Prata"/>
              </a:rPr>
              <a:t>Key Insights </a:t>
            </a:r>
          </a:p>
        </p:txBody>
      </p:sp>
      <p:pic>
        <p:nvPicPr>
          <p:cNvPr id="6" name="Graphic 5" descr="Lightbulb and gear with solid fill">
            <a:extLst>
              <a:ext uri="{FF2B5EF4-FFF2-40B4-BE49-F238E27FC236}">
                <a16:creationId xmlns:a16="http://schemas.microsoft.com/office/drawing/2014/main" id="{09D7836E-6209-8A6B-4558-5929106535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29000" y="479979"/>
            <a:ext cx="1143000" cy="1143000"/>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D85BF69D-4766-687D-7BD5-A9A103B62F8C}"/>
              </a:ext>
            </a:extLst>
          </p:cNvPr>
          <p:cNvSpPr txBox="1"/>
          <p:nvPr/>
        </p:nvSpPr>
        <p:spPr>
          <a:xfrm>
            <a:off x="1295400" y="2171700"/>
            <a:ext cx="14478000" cy="7663636"/>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Health &amp; Beauty, Sports &amp; Travel, and Food &amp; Beverages are the top-performing categories driving revenue.</a:t>
            </a:r>
          </a:p>
          <a:p>
            <a:pPr marL="457200" indent="-457200">
              <a:buFont typeface="Arial" panose="020B0604020202020204" pitchFamily="34" charset="0"/>
              <a:buChar char="•"/>
            </a:pP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Branch C (Naypyitaw) recorded the highest sales</a:t>
            </a:r>
          </a:p>
          <a:p>
            <a:pPr marL="457200" indent="-457200">
              <a:buFont typeface="Arial" panose="020B0604020202020204" pitchFamily="34" charset="0"/>
              <a:buChar char="•"/>
            </a:pP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E-wallet payments are the most preferred payment method</a:t>
            </a:r>
          </a:p>
          <a:p>
            <a:pPr marL="457200" indent="-457200">
              <a:buFont typeface="Arial" panose="020B0604020202020204" pitchFamily="34" charset="0"/>
              <a:buChar char="•"/>
            </a:pP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Normal customers generate more total revenue than Members.</a:t>
            </a:r>
          </a:p>
          <a:p>
            <a:pPr marL="457200" indent="-457200">
              <a:buFont typeface="Arial" panose="020B0604020202020204" pitchFamily="34" charset="0"/>
              <a:buChar char="•"/>
            </a:pP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Sales performance peaked in March after a February dip</a:t>
            </a:r>
          </a:p>
          <a:p>
            <a:pPr marL="457200" indent="-457200">
              <a:buFont typeface="Arial" panose="020B0604020202020204" pitchFamily="34" charset="0"/>
              <a:buChar char="•"/>
            </a:pP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The average customer rating of 6.89 indicates moderate satisfaction and opportunities for improvement</a:t>
            </a:r>
          </a:p>
          <a:p>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Electronic Accessories and Fashion Accessories significantly underperformed</a:t>
            </a:r>
          </a:p>
          <a:p>
            <a:pPr marL="457200" indent="-457200">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p:txBody>
      </p:sp>
      <p:grpSp>
        <p:nvGrpSpPr>
          <p:cNvPr id="16" name="Group 4">
            <a:extLst>
              <a:ext uri="{FF2B5EF4-FFF2-40B4-BE49-F238E27FC236}">
                <a16:creationId xmlns:a16="http://schemas.microsoft.com/office/drawing/2014/main" id="{29DA69EF-F248-3C08-35F9-2DD188DBDCBF}"/>
              </a:ext>
            </a:extLst>
          </p:cNvPr>
          <p:cNvGrpSpPr/>
          <p:nvPr/>
        </p:nvGrpSpPr>
        <p:grpSpPr>
          <a:xfrm>
            <a:off x="831302" y="1793186"/>
            <a:ext cx="13882195" cy="38100"/>
            <a:chOff x="0" y="0"/>
            <a:chExt cx="18509593" cy="50800"/>
          </a:xfrm>
          <a:solidFill>
            <a:srgbClr val="00E6FF"/>
          </a:solidFill>
        </p:grpSpPr>
        <p:sp>
          <p:nvSpPr>
            <p:cNvPr id="17" name="Freeform 5">
              <a:extLst>
                <a:ext uri="{FF2B5EF4-FFF2-40B4-BE49-F238E27FC236}">
                  <a16:creationId xmlns:a16="http://schemas.microsoft.com/office/drawing/2014/main" id="{C23B4597-6F71-3A91-6320-9B1320DC5D3A}"/>
                </a:ext>
              </a:extLst>
            </p:cNvPr>
            <p:cNvSpPr/>
            <p:nvPr/>
          </p:nvSpPr>
          <p:spPr>
            <a:xfrm>
              <a:off x="25400" y="0"/>
              <a:ext cx="18458814" cy="50800"/>
            </a:xfrm>
            <a:custGeom>
              <a:avLst/>
              <a:gdLst/>
              <a:ahLst/>
              <a:cxnLst/>
              <a:rect l="l" t="t" r="r" b="b"/>
              <a:pathLst>
                <a:path w="18458814" h="50800">
                  <a:moveTo>
                    <a:pt x="0" y="0"/>
                  </a:moveTo>
                  <a:lnTo>
                    <a:pt x="18458814" y="0"/>
                  </a:lnTo>
                  <a:lnTo>
                    <a:pt x="18458814" y="50800"/>
                  </a:lnTo>
                  <a:lnTo>
                    <a:pt x="0" y="50800"/>
                  </a:lnTo>
                  <a:close/>
                </a:path>
              </a:pathLst>
            </a:custGeom>
            <a:grpFill/>
          </p:spPr>
        </p:sp>
      </p:grpSp>
      <p:sp>
        <p:nvSpPr>
          <p:cNvPr id="18" name="Right Triangle 17">
            <a:extLst>
              <a:ext uri="{FF2B5EF4-FFF2-40B4-BE49-F238E27FC236}">
                <a16:creationId xmlns:a16="http://schemas.microsoft.com/office/drawing/2014/main" id="{80EFEC82-3B98-2DB9-73D5-1D1C649B8510}"/>
              </a:ext>
            </a:extLst>
          </p:cNvPr>
          <p:cNvSpPr/>
          <p:nvPr/>
        </p:nvSpPr>
        <p:spPr>
          <a:xfrm rot="5400000">
            <a:off x="-32127" y="5976"/>
            <a:ext cx="2171701" cy="2159751"/>
          </a:xfrm>
          <a:prstGeom prst="rtTriangle">
            <a:avLst/>
          </a:prstGeom>
          <a:solidFill>
            <a:srgbClr val="00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DF77B741-13D7-2E06-E700-9100D6B15210}"/>
              </a:ext>
            </a:extLst>
          </p:cNvPr>
          <p:cNvSpPr/>
          <p:nvPr/>
        </p:nvSpPr>
        <p:spPr>
          <a:xfrm rot="16200000">
            <a:off x="16119397" y="8121274"/>
            <a:ext cx="2171701" cy="2159751"/>
          </a:xfrm>
          <a:prstGeom prst="rtTriangle">
            <a:avLst/>
          </a:prstGeom>
          <a:solidFill>
            <a:srgbClr val="00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5550119"/>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B1E54"/>
        </a:solidFill>
        <a:effectLst/>
      </p:bgPr>
    </p:bg>
    <p:spTree>
      <p:nvGrpSpPr>
        <p:cNvPr id="1" name=""/>
        <p:cNvGrpSpPr/>
        <p:nvPr/>
      </p:nvGrpSpPr>
      <p:grpSpPr>
        <a:xfrm>
          <a:off x="0" y="0"/>
          <a:ext cx="0" cy="0"/>
          <a:chOff x="0" y="0"/>
          <a:chExt cx="0" cy="0"/>
        </a:xfrm>
      </p:grpSpPr>
      <p:grpSp>
        <p:nvGrpSpPr>
          <p:cNvPr id="10" name="Group 10"/>
          <p:cNvGrpSpPr/>
          <p:nvPr/>
        </p:nvGrpSpPr>
        <p:grpSpPr>
          <a:xfrm>
            <a:off x="9290557" y="3081678"/>
            <a:ext cx="7657969" cy="2925285"/>
            <a:chOff x="0" y="0"/>
            <a:chExt cx="10210625" cy="3900380"/>
          </a:xfrm>
          <a:solidFill>
            <a:schemeClr val="bg1"/>
          </a:solidFill>
        </p:grpSpPr>
        <p:sp>
          <p:nvSpPr>
            <p:cNvPr id="11" name="Freeform 11"/>
            <p:cNvSpPr/>
            <p:nvPr/>
          </p:nvSpPr>
          <p:spPr>
            <a:xfrm>
              <a:off x="0" y="0"/>
              <a:ext cx="10210673" cy="3900424"/>
            </a:xfrm>
            <a:custGeom>
              <a:avLst/>
              <a:gdLst/>
              <a:ahLst/>
              <a:cxnLst/>
              <a:rect l="l" t="t" r="r" b="b"/>
              <a:pathLst>
                <a:path w="10210673" h="3900424">
                  <a:moveTo>
                    <a:pt x="0" y="0"/>
                  </a:moveTo>
                  <a:lnTo>
                    <a:pt x="10210673" y="0"/>
                  </a:lnTo>
                  <a:lnTo>
                    <a:pt x="10210673" y="3900424"/>
                  </a:lnTo>
                  <a:lnTo>
                    <a:pt x="0" y="3900424"/>
                  </a:lnTo>
                  <a:close/>
                </a:path>
              </a:pathLst>
            </a:custGeom>
            <a:grpFill/>
          </p:spPr>
        </p:sp>
      </p:grpSp>
      <p:sp>
        <p:nvSpPr>
          <p:cNvPr id="21" name="Half Frame 20">
            <a:extLst>
              <a:ext uri="{FF2B5EF4-FFF2-40B4-BE49-F238E27FC236}">
                <a16:creationId xmlns:a16="http://schemas.microsoft.com/office/drawing/2014/main" id="{B2148FC2-F4D3-D0BA-1CEB-227B5B61DF9A}"/>
              </a:ext>
            </a:extLst>
          </p:cNvPr>
          <p:cNvSpPr/>
          <p:nvPr/>
        </p:nvSpPr>
        <p:spPr>
          <a:xfrm rot="16200000">
            <a:off x="-305758" y="7620958"/>
            <a:ext cx="2971800" cy="2360284"/>
          </a:xfrm>
          <a:prstGeom prst="halfFrame">
            <a:avLst/>
          </a:prstGeom>
          <a:solidFill>
            <a:srgbClr val="00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Half Frame 21">
            <a:extLst>
              <a:ext uri="{FF2B5EF4-FFF2-40B4-BE49-F238E27FC236}">
                <a16:creationId xmlns:a16="http://schemas.microsoft.com/office/drawing/2014/main" id="{B61F2675-8F10-8386-D3C9-F42FDB40A790}"/>
              </a:ext>
            </a:extLst>
          </p:cNvPr>
          <p:cNvSpPr/>
          <p:nvPr/>
        </p:nvSpPr>
        <p:spPr>
          <a:xfrm rot="5400000">
            <a:off x="15621958" y="305758"/>
            <a:ext cx="2971800" cy="2360284"/>
          </a:xfrm>
          <a:prstGeom prst="halfFrame">
            <a:avLst/>
          </a:prstGeom>
          <a:solidFill>
            <a:srgbClr val="00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Rectangle 24">
            <a:extLst>
              <a:ext uri="{FF2B5EF4-FFF2-40B4-BE49-F238E27FC236}">
                <a16:creationId xmlns:a16="http://schemas.microsoft.com/office/drawing/2014/main" id="{7F6DA022-C58C-2D12-F13C-860426E85000}"/>
              </a:ext>
            </a:extLst>
          </p:cNvPr>
          <p:cNvSpPr/>
          <p:nvPr/>
        </p:nvSpPr>
        <p:spPr>
          <a:xfrm>
            <a:off x="762000" y="542472"/>
            <a:ext cx="16764000" cy="914400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t"/>
          <a:lstStyle/>
          <a:p>
            <a:pPr marL="0" indent="0">
              <a:buNone/>
            </a:pPr>
            <a:endParaRPr lang="en-US" sz="6000" b="1" dirty="0">
              <a:solidFill>
                <a:srgbClr val="FFA500"/>
              </a:solidFill>
              <a:latin typeface="Prata"/>
              <a:ea typeface="Prata"/>
              <a:cs typeface="Prata"/>
              <a:sym typeface="Prata"/>
            </a:endParaRPr>
          </a:p>
        </p:txBody>
      </p:sp>
      <p:sp>
        <p:nvSpPr>
          <p:cNvPr id="26" name="TextBox 25">
            <a:extLst>
              <a:ext uri="{FF2B5EF4-FFF2-40B4-BE49-F238E27FC236}">
                <a16:creationId xmlns:a16="http://schemas.microsoft.com/office/drawing/2014/main" id="{00BE083B-584F-C357-6F3C-982470ACF074}"/>
              </a:ext>
            </a:extLst>
          </p:cNvPr>
          <p:cNvSpPr txBox="1"/>
          <p:nvPr/>
        </p:nvSpPr>
        <p:spPr>
          <a:xfrm>
            <a:off x="919519" y="857093"/>
            <a:ext cx="11582400" cy="1015663"/>
          </a:xfrm>
          <a:prstGeom prst="rect">
            <a:avLst/>
          </a:prstGeom>
          <a:noFill/>
        </p:spPr>
        <p:txBody>
          <a:bodyPr wrap="square" rtlCol="0">
            <a:spAutoFit/>
          </a:bodyPr>
          <a:lstStyle/>
          <a:p>
            <a:r>
              <a:rPr lang="en-US" sz="6000" b="1" dirty="0">
                <a:solidFill>
                  <a:srgbClr val="00E6FF"/>
                </a:solidFill>
                <a:latin typeface="Prata"/>
                <a:ea typeface="Prata"/>
                <a:cs typeface="Prata"/>
                <a:sym typeface="Prata"/>
              </a:rPr>
              <a:t>Recommendations</a:t>
            </a:r>
            <a:endParaRPr lang="en-US" sz="6000" dirty="0">
              <a:solidFill>
                <a:srgbClr val="00E6FF"/>
              </a:solidFill>
            </a:endParaRPr>
          </a:p>
        </p:txBody>
      </p:sp>
      <p:sp>
        <p:nvSpPr>
          <p:cNvPr id="27" name="TextBox 26">
            <a:extLst>
              <a:ext uri="{FF2B5EF4-FFF2-40B4-BE49-F238E27FC236}">
                <a16:creationId xmlns:a16="http://schemas.microsoft.com/office/drawing/2014/main" id="{E4DC130E-6B67-C2E6-590D-BCDB2E0C6265}"/>
              </a:ext>
            </a:extLst>
          </p:cNvPr>
          <p:cNvSpPr txBox="1"/>
          <p:nvPr/>
        </p:nvSpPr>
        <p:spPr>
          <a:xfrm>
            <a:off x="1226096" y="1957883"/>
            <a:ext cx="15881762" cy="7232749"/>
          </a:xfrm>
          <a:prstGeom prst="rect">
            <a:avLst/>
          </a:prstGeom>
          <a:solidFill>
            <a:srgbClr val="3B1E54"/>
          </a:solidFill>
          <a:ln>
            <a:solidFill>
              <a:srgbClr val="3B1E54"/>
            </a:solidFill>
          </a:ln>
        </p:spPr>
        <p:txBody>
          <a:bodyPr wrap="square" rtlCol="0">
            <a:spAutoFit/>
          </a:bodyPr>
          <a:lstStyle/>
          <a:p>
            <a:pPr marL="285750" indent="-285750">
              <a:buFont typeface="Arial" panose="020B0604020202020204" pitchFamily="34" charset="0"/>
              <a:buChar char="•"/>
            </a:pPr>
            <a:r>
              <a:rPr lang="en-US" sz="3000" b="1" dirty="0">
                <a:solidFill>
                  <a:srgbClr val="00E6FF"/>
                </a:solidFill>
                <a:latin typeface="Cambria" panose="02040503050406030204" pitchFamily="18" charset="0"/>
                <a:ea typeface="Cambria" panose="02040503050406030204" pitchFamily="18" charset="0"/>
                <a:cs typeface="Prata"/>
                <a:sym typeface="Prata"/>
              </a:rPr>
              <a:t>Capitalize on Demand: </a:t>
            </a:r>
            <a:r>
              <a:rPr lang="en-US" sz="2800" dirty="0">
                <a:solidFill>
                  <a:schemeClr val="bg1"/>
                </a:solidFill>
                <a:latin typeface="Times New Roman" panose="02020603050405020304" pitchFamily="18" charset="0"/>
                <a:ea typeface="Raleway"/>
                <a:cs typeface="Times New Roman" panose="02020603050405020304" pitchFamily="18" charset="0"/>
                <a:sym typeface="Raleway"/>
              </a:rPr>
              <a:t>Increase stock and promotional activities for Health &amp; Beauty, Sports &amp; Travel, and Food &amp; Beverages</a:t>
            </a:r>
          </a:p>
          <a:p>
            <a:pPr marL="285750" indent="-285750">
              <a:buFont typeface="Arial" panose="020B0604020202020204" pitchFamily="34" charset="0"/>
              <a:buChar char="•"/>
            </a:pPr>
            <a:endParaRPr lang="en-US" sz="2800" b="1" dirty="0">
              <a:solidFill>
                <a:srgbClr val="FFA500"/>
              </a:solidFill>
              <a:latin typeface="Times New Roman" panose="02020603050405020304" pitchFamily="18" charset="0"/>
              <a:ea typeface="Prata"/>
              <a:cs typeface="Times New Roman" panose="02020603050405020304" pitchFamily="18" charset="0"/>
              <a:sym typeface="Prata"/>
            </a:endParaRPr>
          </a:p>
          <a:p>
            <a:pPr marL="285750" indent="-285750">
              <a:buFont typeface="Arial" panose="020B0604020202020204" pitchFamily="34" charset="0"/>
              <a:buChar char="•"/>
            </a:pPr>
            <a:r>
              <a:rPr lang="en-US" sz="3000" b="1" dirty="0">
                <a:solidFill>
                  <a:srgbClr val="00E6FF"/>
                </a:solidFill>
                <a:latin typeface="Cambria" panose="02040503050406030204" pitchFamily="18" charset="0"/>
                <a:ea typeface="Cambria" panose="02040503050406030204" pitchFamily="18" charset="0"/>
                <a:cs typeface="Prata"/>
                <a:sym typeface="Prata"/>
              </a:rPr>
              <a:t>Address Underperformance: </a:t>
            </a:r>
            <a:r>
              <a:rPr lang="en-US" sz="2800" dirty="0">
                <a:solidFill>
                  <a:schemeClr val="bg1"/>
                </a:solidFill>
                <a:latin typeface="Times New Roman" panose="02020603050405020304" pitchFamily="18" charset="0"/>
                <a:ea typeface="Raleway"/>
                <a:cs typeface="Times New Roman" panose="02020603050405020304" pitchFamily="18" charset="0"/>
                <a:sym typeface="Raleway"/>
              </a:rPr>
              <a:t>: Investigate and address the low sales of Electronic Accessories and Fashion Accessories through pricing reviews or repositioning.</a:t>
            </a:r>
          </a:p>
          <a:p>
            <a:pPr marL="285750" indent="-285750">
              <a:buFont typeface="Arial" panose="020B0604020202020204" pitchFamily="34" charset="0"/>
              <a:buChar char="•"/>
            </a:pPr>
            <a:endParaRPr lang="en-US" sz="1800" b="1" dirty="0">
              <a:solidFill>
                <a:schemeClr val="bg1"/>
              </a:solidFill>
              <a:latin typeface="Prata"/>
              <a:ea typeface="Prata"/>
              <a:cs typeface="Prata"/>
              <a:sym typeface="Prata"/>
            </a:endParaRPr>
          </a:p>
          <a:p>
            <a:pPr marL="285750" indent="-285750">
              <a:buFont typeface="Arial" panose="020B0604020202020204" pitchFamily="34" charset="0"/>
              <a:buChar char="•"/>
            </a:pPr>
            <a:r>
              <a:rPr lang="en-US" sz="3000" b="1" dirty="0">
                <a:solidFill>
                  <a:srgbClr val="00E6FF"/>
                </a:solidFill>
                <a:latin typeface="Cambria" panose="02040503050406030204" pitchFamily="18" charset="0"/>
                <a:ea typeface="Cambria" panose="02040503050406030204" pitchFamily="18" charset="0"/>
                <a:cs typeface="Prata"/>
                <a:sym typeface="Prata"/>
              </a:rPr>
              <a:t>Replicate Success: </a:t>
            </a:r>
            <a:r>
              <a:rPr lang="en-US" sz="2800" dirty="0">
                <a:solidFill>
                  <a:schemeClr val="bg1"/>
                </a:solidFill>
                <a:latin typeface="Times New Roman" panose="02020603050405020304" pitchFamily="18" charset="0"/>
                <a:ea typeface="Raleway"/>
                <a:cs typeface="Times New Roman" panose="02020603050405020304" pitchFamily="18" charset="0"/>
                <a:sym typeface="Raleway"/>
              </a:rPr>
              <a:t>Offer loyalty programs for Electronics customers; provide bulk discounts for Furniture buyers</a:t>
            </a:r>
            <a:r>
              <a:rPr lang="en-US" sz="1800" dirty="0">
                <a:solidFill>
                  <a:schemeClr val="bg1"/>
                </a:solidFill>
                <a:latin typeface="Raleway"/>
                <a:ea typeface="Raleway"/>
                <a:cs typeface="Raleway"/>
                <a:sym typeface="Raleway"/>
              </a:rPr>
              <a:t>.</a:t>
            </a:r>
          </a:p>
          <a:p>
            <a:pPr marL="285750" indent="-285750">
              <a:buFont typeface="Arial" panose="020B0604020202020204" pitchFamily="34" charset="0"/>
              <a:buChar char="•"/>
            </a:pPr>
            <a:endParaRPr lang="en-US" sz="1800" b="1" dirty="0">
              <a:solidFill>
                <a:srgbClr val="FFA500"/>
              </a:solidFill>
              <a:latin typeface="Prata"/>
              <a:ea typeface="Prata"/>
              <a:cs typeface="Prata"/>
              <a:sym typeface="Prata"/>
            </a:endParaRPr>
          </a:p>
          <a:p>
            <a:pPr marL="285750" indent="-285750">
              <a:buFont typeface="Arial" panose="020B0604020202020204" pitchFamily="34" charset="0"/>
              <a:buChar char="•"/>
            </a:pPr>
            <a:r>
              <a:rPr lang="en-US" sz="3000" b="1" dirty="0">
                <a:solidFill>
                  <a:srgbClr val="00E6FF"/>
                </a:solidFill>
                <a:latin typeface="Cambria" panose="02040503050406030204" pitchFamily="18" charset="0"/>
                <a:ea typeface="Cambria" panose="02040503050406030204" pitchFamily="18" charset="0"/>
                <a:cs typeface="Prata"/>
                <a:sym typeface="Prata"/>
              </a:rPr>
              <a:t>Boost Loyalty: </a:t>
            </a:r>
            <a:r>
              <a:rPr lang="en-US" sz="2800" dirty="0">
                <a:solidFill>
                  <a:schemeClr val="bg1"/>
                </a:solidFill>
                <a:latin typeface="Times New Roman" panose="02020603050405020304" pitchFamily="18" charset="0"/>
                <a:ea typeface="Raleway"/>
                <a:cs typeface="Times New Roman" panose="02020603050405020304" pitchFamily="18" charset="0"/>
                <a:sym typeface="Raleway"/>
              </a:rPr>
              <a:t>Strengthen membership programs with exclusive benefits to convert more normal customers into loyal members</a:t>
            </a:r>
          </a:p>
          <a:p>
            <a:pPr marL="285750" indent="-285750">
              <a:buFont typeface="Arial" panose="020B0604020202020204" pitchFamily="34" charset="0"/>
              <a:buChar char="•"/>
            </a:pPr>
            <a:endParaRPr lang="en-US" sz="2800" dirty="0">
              <a:latin typeface="Times New Roman" panose="02020603050405020304" pitchFamily="18" charset="0"/>
              <a:ea typeface="Raleway"/>
              <a:cs typeface="Times New Roman" panose="02020603050405020304" pitchFamily="18" charset="0"/>
              <a:sym typeface="Raleway"/>
            </a:endParaRPr>
          </a:p>
          <a:p>
            <a:pPr marL="285750" indent="-285750">
              <a:buFont typeface="Arial" panose="020B0604020202020204" pitchFamily="34" charset="0"/>
              <a:buChar char="•"/>
            </a:pPr>
            <a:r>
              <a:rPr lang="en-US" sz="2800" b="1" dirty="0">
                <a:solidFill>
                  <a:srgbClr val="00E6FF"/>
                </a:solidFill>
                <a:latin typeface="Cambria" panose="02040503050406030204" pitchFamily="18" charset="0"/>
                <a:ea typeface="Cambria" panose="02040503050406030204" pitchFamily="18" charset="0"/>
                <a:cs typeface="Times New Roman" panose="02020603050405020304" pitchFamily="18" charset="0"/>
              </a:rPr>
              <a:t>Incentivize E-wallets: </a:t>
            </a:r>
            <a:r>
              <a:rPr lang="en-US" sz="2800" dirty="0">
                <a:solidFill>
                  <a:schemeClr val="bg1"/>
                </a:solidFill>
                <a:latin typeface="Times New Roman" panose="02020603050405020304" pitchFamily="18" charset="0"/>
                <a:cs typeface="Times New Roman" panose="02020603050405020304" pitchFamily="18" charset="0"/>
              </a:rPr>
              <a:t>Introduce incentives like cashback or loyalty points for E-wallet payments.</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b="1" dirty="0">
                <a:solidFill>
                  <a:srgbClr val="00E6FF"/>
                </a:solidFill>
                <a:latin typeface="Cambria" panose="02040503050406030204" pitchFamily="18" charset="0"/>
                <a:ea typeface="Cambria" panose="02040503050406030204" pitchFamily="18" charset="0"/>
                <a:cs typeface="Times New Roman" panose="02020603050405020304" pitchFamily="18" charset="0"/>
              </a:rPr>
              <a:t>Improve Service: </a:t>
            </a:r>
            <a:r>
              <a:rPr lang="en-US" sz="2800" dirty="0">
                <a:solidFill>
                  <a:schemeClr val="bg1"/>
                </a:solidFill>
                <a:latin typeface="Times New Roman" panose="02020603050405020304" pitchFamily="18" charset="0"/>
                <a:cs typeface="Times New Roman" panose="02020603050405020304" pitchFamily="18" charset="0"/>
              </a:rPr>
              <a:t>Enhance customer experience and service quality to raise the average rating above 6.89</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b="1" dirty="0">
                <a:solidFill>
                  <a:srgbClr val="00E6FF"/>
                </a:solidFill>
                <a:latin typeface="Cambria" panose="02040503050406030204" pitchFamily="18" charset="0"/>
                <a:ea typeface="Cambria" panose="02040503050406030204" pitchFamily="18" charset="0"/>
                <a:cs typeface="Times New Roman" panose="02020603050405020304" pitchFamily="18" charset="0"/>
              </a:rPr>
              <a:t>Bundle Products: </a:t>
            </a:r>
            <a:r>
              <a:rPr lang="en-US" sz="2800" dirty="0">
                <a:solidFill>
                  <a:schemeClr val="bg1"/>
                </a:solidFill>
                <a:latin typeface="Times New Roman" panose="02020603050405020304" pitchFamily="18" charset="0"/>
                <a:cs typeface="Times New Roman" panose="02020603050405020304" pitchFamily="18" charset="0"/>
              </a:rPr>
              <a:t>Implement strategic bundling of underperforming products with top sellers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B1E54"/>
        </a:solidFill>
        <a:effectLst/>
      </p:bgPr>
    </p:bg>
    <p:spTree>
      <p:nvGrpSpPr>
        <p:cNvPr id="1" name=""/>
        <p:cNvGrpSpPr/>
        <p:nvPr/>
      </p:nvGrpSpPr>
      <p:grpSpPr>
        <a:xfrm>
          <a:off x="0" y="0"/>
          <a:ext cx="0" cy="0"/>
          <a:chOff x="0" y="0"/>
          <a:chExt cx="0" cy="0"/>
        </a:xfrm>
      </p:grpSpPr>
      <p:sp>
        <p:nvSpPr>
          <p:cNvPr id="2" name="TextBox 2"/>
          <p:cNvSpPr txBox="1"/>
          <p:nvPr/>
        </p:nvSpPr>
        <p:spPr>
          <a:xfrm>
            <a:off x="4800600" y="1777436"/>
            <a:ext cx="14501319" cy="1183016"/>
          </a:xfrm>
          <a:prstGeom prst="rect">
            <a:avLst/>
          </a:prstGeom>
        </p:spPr>
        <p:txBody>
          <a:bodyPr lIns="0" tIns="0" rIns="0" bIns="0" rtlCol="0" anchor="t">
            <a:spAutoFit/>
          </a:bodyPr>
          <a:lstStyle/>
          <a:p>
            <a:pPr>
              <a:lnSpc>
                <a:spcPts val="8925"/>
              </a:lnSpc>
            </a:pPr>
            <a:r>
              <a:rPr lang="en-US" sz="8500" b="1" dirty="0">
                <a:ln>
                  <a:solidFill>
                    <a:sysClr val="windowText" lastClr="000000"/>
                  </a:solidFill>
                </a:ln>
                <a:solidFill>
                  <a:srgbClr val="00E6FF"/>
                </a:solidFill>
                <a:effectLst>
                  <a:outerShdw blurRad="60007" dist="310007" dir="7680000" sy="30000" kx="1300200" algn="ctr" rotWithShape="0">
                    <a:prstClr val="black">
                      <a:alpha val="32000"/>
                    </a:prstClr>
                  </a:outerShdw>
                </a:effectLst>
                <a:latin typeface="Prata"/>
                <a:ea typeface="Prata"/>
                <a:cs typeface="Prata"/>
                <a:sym typeface="Prata"/>
              </a:rPr>
              <a:t>Conclusion</a:t>
            </a:r>
          </a:p>
        </p:txBody>
      </p:sp>
      <p:sp>
        <p:nvSpPr>
          <p:cNvPr id="3" name="TextBox 3"/>
          <p:cNvSpPr txBox="1"/>
          <p:nvPr/>
        </p:nvSpPr>
        <p:spPr>
          <a:xfrm>
            <a:off x="1600200" y="4386788"/>
            <a:ext cx="14501336" cy="2650341"/>
          </a:xfrm>
          <a:prstGeom prst="rect">
            <a:avLst/>
          </a:prstGeom>
          <a:noFill/>
        </p:spPr>
        <p:txBody>
          <a:bodyPr wrap="square" lIns="0" tIns="0" rIns="0" bIns="0" rtlCol="0" anchor="t">
            <a:spAutoFit/>
          </a:bodyPr>
          <a:lstStyle/>
          <a:p>
            <a:pPr algn="just">
              <a:lnSpc>
                <a:spcPts val="4199"/>
              </a:lnSpc>
            </a:pPr>
            <a:r>
              <a:rPr lang="en-US" sz="2998" dirty="0">
                <a:solidFill>
                  <a:schemeClr val="bg1"/>
                </a:solidFill>
                <a:latin typeface="Raleway"/>
                <a:ea typeface="Raleway"/>
                <a:cs typeface="Raleway"/>
                <a:sym typeface="Raleway"/>
              </a:rPr>
              <a:t>This analysis successfully identified key drivers of sales performance, customer behavior, and payment preferences. The findings highlighted seasonal patterns, regional variations in demand, and areas requiring service improvement. These insights provide management with a data-driven foundation to make informed strategic decisions, optimize efficiency, and enhance customer loyalty.</a:t>
            </a:r>
          </a:p>
        </p:txBody>
      </p:sp>
      <p:grpSp>
        <p:nvGrpSpPr>
          <p:cNvPr id="5" name="Group 5"/>
          <p:cNvGrpSpPr/>
          <p:nvPr/>
        </p:nvGrpSpPr>
        <p:grpSpPr>
          <a:xfrm>
            <a:off x="1581150" y="3529538"/>
            <a:ext cx="14539419" cy="38100"/>
            <a:chOff x="0" y="0"/>
            <a:chExt cx="19385892" cy="50800"/>
          </a:xfrm>
        </p:grpSpPr>
        <p:sp>
          <p:nvSpPr>
            <p:cNvPr id="6" name="Freeform 6"/>
            <p:cNvSpPr/>
            <p:nvPr/>
          </p:nvSpPr>
          <p:spPr>
            <a:xfrm>
              <a:off x="25400" y="0"/>
              <a:ext cx="19335114" cy="50800"/>
            </a:xfrm>
            <a:custGeom>
              <a:avLst/>
              <a:gdLst/>
              <a:ahLst/>
              <a:cxnLst/>
              <a:rect l="l" t="t" r="r" b="b"/>
              <a:pathLst>
                <a:path w="19335114" h="50800">
                  <a:moveTo>
                    <a:pt x="0" y="0"/>
                  </a:moveTo>
                  <a:lnTo>
                    <a:pt x="19335114" y="0"/>
                  </a:lnTo>
                  <a:lnTo>
                    <a:pt x="19335114" y="50800"/>
                  </a:lnTo>
                  <a:lnTo>
                    <a:pt x="0" y="50800"/>
                  </a:lnTo>
                  <a:close/>
                </a:path>
              </a:pathLst>
            </a:custGeom>
            <a:solidFill>
              <a:srgbClr val="ECE6BB"/>
            </a:solidFill>
            <a:ln>
              <a:solidFill>
                <a:srgbClr val="00E6FF"/>
              </a:solidFill>
            </a:ln>
          </p:spPr>
        </p:sp>
      </p:grpSp>
      <p:pic>
        <p:nvPicPr>
          <p:cNvPr id="10" name="Graphic 9" descr="Checkmark with solid fill">
            <a:extLst>
              <a:ext uri="{FF2B5EF4-FFF2-40B4-BE49-F238E27FC236}">
                <a16:creationId xmlns:a16="http://schemas.microsoft.com/office/drawing/2014/main" id="{E44C6C59-88FA-F9F8-7853-9605BA3053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71800" y="1586025"/>
            <a:ext cx="1227676" cy="1007282"/>
          </a:xfrm>
          <a:prstGeom prst="rect">
            <a:avLst/>
          </a:prstGeom>
          <a:effectLst>
            <a:outerShdw blurRad="50800" dist="38100" dir="5400000" algn="t" rotWithShape="0">
              <a:prstClr val="black">
                <a:alpha val="40000"/>
              </a:prstClr>
            </a:outerShdw>
          </a:effectLst>
        </p:spPr>
      </p:pic>
      <p:sp>
        <p:nvSpPr>
          <p:cNvPr id="9" name="Right Triangle 8">
            <a:extLst>
              <a:ext uri="{FF2B5EF4-FFF2-40B4-BE49-F238E27FC236}">
                <a16:creationId xmlns:a16="http://schemas.microsoft.com/office/drawing/2014/main" id="{BDE3D532-75F2-E9AE-F349-449DA9B610D4}"/>
              </a:ext>
            </a:extLst>
          </p:cNvPr>
          <p:cNvSpPr/>
          <p:nvPr/>
        </p:nvSpPr>
        <p:spPr>
          <a:xfrm>
            <a:off x="0" y="6739320"/>
            <a:ext cx="2545444" cy="3567637"/>
          </a:xfrm>
          <a:prstGeom prst="rtTriangle">
            <a:avLst/>
          </a:prstGeom>
          <a:solidFill>
            <a:srgbClr val="00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432F090B-2F52-39DD-F97C-3ECAE92EE593}"/>
              </a:ext>
            </a:extLst>
          </p:cNvPr>
          <p:cNvSpPr/>
          <p:nvPr/>
        </p:nvSpPr>
        <p:spPr>
          <a:xfrm rot="10800000">
            <a:off x="15742556" y="-6383"/>
            <a:ext cx="2545444" cy="3567637"/>
          </a:xfrm>
          <a:prstGeom prst="rtTriangle">
            <a:avLst/>
          </a:prstGeom>
          <a:solidFill>
            <a:srgbClr val="00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women sitting around a table with laptops&#10;&#10;Description automatically generated">
            <a:extLst>
              <a:ext uri="{FF2B5EF4-FFF2-40B4-BE49-F238E27FC236}">
                <a16:creationId xmlns:a16="http://schemas.microsoft.com/office/drawing/2014/main" id="{71B72597-6AB7-43F8-6EA3-BF5141900333}"/>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4700"/>
                    </a14:imgEffect>
                    <a14:imgEffect>
                      <a14:saturation sat="66000"/>
                    </a14:imgEffect>
                    <a14:imgEffect>
                      <a14:brightnessContrast bright="-40000" contrast="-2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8287999" cy="10287000"/>
          </a:xfrm>
          <a:prstGeom prst="rect">
            <a:avLst/>
          </a:prstGeom>
          <a:ln>
            <a:noFill/>
          </a:ln>
        </p:spPr>
      </p:pic>
      <p:sp>
        <p:nvSpPr>
          <p:cNvPr id="6" name="TextBox 5">
            <a:extLst>
              <a:ext uri="{FF2B5EF4-FFF2-40B4-BE49-F238E27FC236}">
                <a16:creationId xmlns:a16="http://schemas.microsoft.com/office/drawing/2014/main" id="{AE2F87C4-83A2-E680-2859-CF5F36C53CE4}"/>
              </a:ext>
            </a:extLst>
          </p:cNvPr>
          <p:cNvSpPr txBox="1"/>
          <p:nvPr/>
        </p:nvSpPr>
        <p:spPr>
          <a:xfrm>
            <a:off x="3332017" y="3803073"/>
            <a:ext cx="13487400" cy="1369606"/>
          </a:xfrm>
          <a:prstGeom prst="rect">
            <a:avLst/>
          </a:prstGeom>
          <a:noFill/>
        </p:spPr>
        <p:txBody>
          <a:bodyPr wrap="square" rtlCol="0">
            <a:spAutoFit/>
          </a:bodyPr>
          <a:lstStyle/>
          <a:p>
            <a:r>
              <a:rPr lang="en-US" sz="6500" b="1" dirty="0">
                <a:solidFill>
                  <a:srgbClr val="00E6FF"/>
                </a:solidFill>
                <a:latin typeface="Algerian" panose="04020705040A02060702" pitchFamily="82" charset="0"/>
                <a:ea typeface="Prata"/>
                <a:cs typeface="Prata"/>
                <a:sym typeface="Prata"/>
              </a:rPr>
              <a:t>Thank You for Your Attention!</a:t>
            </a:r>
          </a:p>
          <a:p>
            <a:endParaRPr lang="en-US" dirty="0"/>
          </a:p>
        </p:txBody>
      </p:sp>
      <p:sp>
        <p:nvSpPr>
          <p:cNvPr id="7" name="Right Triangle 6">
            <a:extLst>
              <a:ext uri="{FF2B5EF4-FFF2-40B4-BE49-F238E27FC236}">
                <a16:creationId xmlns:a16="http://schemas.microsoft.com/office/drawing/2014/main" id="{22F7A236-6966-70F4-95F8-F090F1C30C73}"/>
              </a:ext>
            </a:extLst>
          </p:cNvPr>
          <p:cNvSpPr/>
          <p:nvPr/>
        </p:nvSpPr>
        <p:spPr>
          <a:xfrm rot="5400000">
            <a:off x="87915" y="-87917"/>
            <a:ext cx="2628901" cy="2804736"/>
          </a:xfrm>
          <a:prstGeom prst="rtTriangle">
            <a:avLst/>
          </a:prstGeom>
          <a:solidFill>
            <a:srgbClr val="00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8" name="Right Triangle 7">
            <a:extLst>
              <a:ext uri="{FF2B5EF4-FFF2-40B4-BE49-F238E27FC236}">
                <a16:creationId xmlns:a16="http://schemas.microsoft.com/office/drawing/2014/main" id="{B3AC6364-7055-25F7-6180-3E96A1938D9D}"/>
              </a:ext>
            </a:extLst>
          </p:cNvPr>
          <p:cNvSpPr/>
          <p:nvPr/>
        </p:nvSpPr>
        <p:spPr>
          <a:xfrm rot="16200000">
            <a:off x="15571181" y="7570182"/>
            <a:ext cx="2628901" cy="2804736"/>
          </a:xfrm>
          <a:prstGeom prst="rtTriangle">
            <a:avLst/>
          </a:prstGeom>
          <a:solidFill>
            <a:srgbClr val="00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658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B1E54"/>
        </a:solidFill>
        <a:effectLst/>
      </p:bgPr>
    </p:bg>
    <p:spTree>
      <p:nvGrpSpPr>
        <p:cNvPr id="1" name=""/>
        <p:cNvGrpSpPr/>
        <p:nvPr/>
      </p:nvGrpSpPr>
      <p:grpSpPr>
        <a:xfrm>
          <a:off x="0" y="0"/>
          <a:ext cx="0" cy="0"/>
          <a:chOff x="0" y="0"/>
          <a:chExt cx="0" cy="0"/>
        </a:xfrm>
      </p:grpSpPr>
      <p:sp>
        <p:nvSpPr>
          <p:cNvPr id="2" name="TextBox 2"/>
          <p:cNvSpPr txBox="1"/>
          <p:nvPr/>
        </p:nvSpPr>
        <p:spPr>
          <a:xfrm>
            <a:off x="5132903" y="2419306"/>
            <a:ext cx="8022194" cy="1183016"/>
          </a:xfrm>
          <a:prstGeom prst="rect">
            <a:avLst/>
          </a:prstGeom>
          <a:noFill/>
          <a:ln>
            <a:noFill/>
          </a:ln>
        </p:spPr>
        <p:txBody>
          <a:bodyPr lIns="0" tIns="0" rIns="0" bIns="0" rtlCol="0" anchor="t">
            <a:spAutoFit/>
          </a:bodyPr>
          <a:lstStyle/>
          <a:p>
            <a:pPr algn="l">
              <a:lnSpc>
                <a:spcPts val="8925"/>
              </a:lnSpc>
            </a:pPr>
            <a:r>
              <a:rPr lang="en-US" sz="8500" b="1" dirty="0">
                <a:ln>
                  <a:solidFill>
                    <a:sysClr val="windowText" lastClr="000000"/>
                  </a:solidFill>
                </a:ln>
                <a:solidFill>
                  <a:srgbClr val="00E6FF"/>
                </a:solidFill>
                <a:effectLst>
                  <a:outerShdw blurRad="60007" dist="310007" dir="7680000" sy="30000" kx="1300200" algn="ctr" rotWithShape="0">
                    <a:prstClr val="black">
                      <a:alpha val="32000"/>
                    </a:prstClr>
                  </a:outerShdw>
                </a:effectLst>
                <a:latin typeface="Prata"/>
                <a:ea typeface="Prata"/>
                <a:cs typeface="Prata"/>
                <a:sym typeface="Prata"/>
              </a:rPr>
              <a:t>Introduction</a:t>
            </a:r>
          </a:p>
        </p:txBody>
      </p:sp>
      <p:sp>
        <p:nvSpPr>
          <p:cNvPr id="3" name="TextBox 3"/>
          <p:cNvSpPr txBox="1"/>
          <p:nvPr/>
        </p:nvSpPr>
        <p:spPr>
          <a:xfrm>
            <a:off x="2210699" y="4652616"/>
            <a:ext cx="13866603" cy="2109873"/>
          </a:xfrm>
          <a:prstGeom prst="rect">
            <a:avLst/>
          </a:prstGeom>
        </p:spPr>
        <p:txBody>
          <a:bodyPr lIns="0" tIns="0" rIns="0" bIns="0" rtlCol="0" anchor="t">
            <a:spAutoFit/>
          </a:bodyPr>
          <a:lstStyle/>
          <a:p>
            <a:pPr algn="l">
              <a:lnSpc>
                <a:spcPts val="4199"/>
              </a:lnSpc>
            </a:pPr>
            <a:r>
              <a:rPr lang="en-US" sz="2998" dirty="0">
                <a:solidFill>
                  <a:schemeClr val="bg1"/>
                </a:solidFill>
                <a:latin typeface="Times New Roman" panose="02020603050405020304" pitchFamily="18" charset="0"/>
                <a:ea typeface="Raleway"/>
                <a:cs typeface="Times New Roman" panose="02020603050405020304" pitchFamily="18" charset="0"/>
                <a:sym typeface="Raleway"/>
              </a:rPr>
              <a:t>This project analyzes a supermarket sales dataset to identify sales trends, understand customer purchasing behavior, and evaluate overall business performance. Using Power BI, the data was cleaned, transformed, and visualized through interactive dashboards. The insights gained support data-driven decision-making for future growth.</a:t>
            </a:r>
          </a:p>
        </p:txBody>
      </p:sp>
      <p:grpSp>
        <p:nvGrpSpPr>
          <p:cNvPr id="4" name="Group 4"/>
          <p:cNvGrpSpPr/>
          <p:nvPr/>
        </p:nvGrpSpPr>
        <p:grpSpPr>
          <a:xfrm>
            <a:off x="2191649" y="4050061"/>
            <a:ext cx="13882195" cy="38100"/>
            <a:chOff x="0" y="0"/>
            <a:chExt cx="18509593" cy="50800"/>
          </a:xfrm>
          <a:solidFill>
            <a:srgbClr val="00E6FF"/>
          </a:solidFill>
        </p:grpSpPr>
        <p:sp>
          <p:nvSpPr>
            <p:cNvPr id="5" name="Freeform 5"/>
            <p:cNvSpPr/>
            <p:nvPr/>
          </p:nvSpPr>
          <p:spPr>
            <a:xfrm>
              <a:off x="25400" y="0"/>
              <a:ext cx="18458814" cy="50800"/>
            </a:xfrm>
            <a:custGeom>
              <a:avLst/>
              <a:gdLst/>
              <a:ahLst/>
              <a:cxnLst/>
              <a:rect l="l" t="t" r="r" b="b"/>
              <a:pathLst>
                <a:path w="18458814" h="50800">
                  <a:moveTo>
                    <a:pt x="0" y="0"/>
                  </a:moveTo>
                  <a:lnTo>
                    <a:pt x="18458814" y="0"/>
                  </a:lnTo>
                  <a:lnTo>
                    <a:pt x="18458814" y="50800"/>
                  </a:lnTo>
                  <a:lnTo>
                    <a:pt x="0" y="50800"/>
                  </a:lnTo>
                  <a:close/>
                </a:path>
              </a:pathLst>
            </a:custGeom>
            <a:grpFill/>
          </p:spPr>
        </p:sp>
      </p:grpSp>
      <p:pic>
        <p:nvPicPr>
          <p:cNvPr id="11" name="Graphic 10" descr="Handshake with solid fill">
            <a:extLst>
              <a:ext uri="{FF2B5EF4-FFF2-40B4-BE49-F238E27FC236}">
                <a16:creationId xmlns:a16="http://schemas.microsoft.com/office/drawing/2014/main" id="{52424C58-6609-DAB5-4068-848FDB6401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0951" y="1925922"/>
            <a:ext cx="1371600" cy="1676400"/>
          </a:xfrm>
          <a:prstGeom prst="rect">
            <a:avLst/>
          </a:prstGeom>
          <a:effectLst>
            <a:outerShdw blurRad="76200" dir="13500000" sy="23000" kx="1200000" algn="br" rotWithShape="0">
              <a:prstClr val="black">
                <a:alpha val="20000"/>
              </a:prstClr>
            </a:outerShdw>
          </a:effectLst>
        </p:spPr>
      </p:pic>
      <p:sp>
        <p:nvSpPr>
          <p:cNvPr id="6" name="Right Triangle 5">
            <a:extLst>
              <a:ext uri="{FF2B5EF4-FFF2-40B4-BE49-F238E27FC236}">
                <a16:creationId xmlns:a16="http://schemas.microsoft.com/office/drawing/2014/main" id="{E513F054-EB4D-47C3-F9F9-86308042ED82}"/>
              </a:ext>
            </a:extLst>
          </p:cNvPr>
          <p:cNvSpPr/>
          <p:nvPr/>
        </p:nvSpPr>
        <p:spPr>
          <a:xfrm rot="5400000">
            <a:off x="500211" y="-583668"/>
            <a:ext cx="2545444" cy="3567637"/>
          </a:xfrm>
          <a:prstGeom prst="rtTriangle">
            <a:avLst/>
          </a:prstGeom>
          <a:solidFill>
            <a:srgbClr val="00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Triangle 6">
            <a:extLst>
              <a:ext uri="{FF2B5EF4-FFF2-40B4-BE49-F238E27FC236}">
                <a16:creationId xmlns:a16="http://schemas.microsoft.com/office/drawing/2014/main" id="{133B37CB-6479-EB88-B327-645BE3710B8E}"/>
              </a:ext>
            </a:extLst>
          </p:cNvPr>
          <p:cNvSpPr/>
          <p:nvPr/>
        </p:nvSpPr>
        <p:spPr>
          <a:xfrm rot="16200000">
            <a:off x="15231460" y="7230459"/>
            <a:ext cx="2545444" cy="3567637"/>
          </a:xfrm>
          <a:prstGeom prst="rtTriangle">
            <a:avLst/>
          </a:prstGeom>
          <a:solidFill>
            <a:srgbClr val="00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B1E54"/>
        </a:solidFill>
        <a:effectLst/>
      </p:bgPr>
    </p:bg>
    <p:spTree>
      <p:nvGrpSpPr>
        <p:cNvPr id="1" name=""/>
        <p:cNvGrpSpPr/>
        <p:nvPr/>
      </p:nvGrpSpPr>
      <p:grpSpPr>
        <a:xfrm>
          <a:off x="0" y="0"/>
          <a:ext cx="0" cy="0"/>
          <a:chOff x="0" y="0"/>
          <a:chExt cx="0" cy="0"/>
        </a:xfrm>
      </p:grpSpPr>
      <p:sp>
        <p:nvSpPr>
          <p:cNvPr id="2" name="TextBox 2"/>
          <p:cNvSpPr txBox="1"/>
          <p:nvPr/>
        </p:nvSpPr>
        <p:spPr>
          <a:xfrm>
            <a:off x="1893341" y="2665084"/>
            <a:ext cx="14501319" cy="1183016"/>
          </a:xfrm>
          <a:prstGeom prst="rect">
            <a:avLst/>
          </a:prstGeom>
        </p:spPr>
        <p:txBody>
          <a:bodyPr lIns="0" tIns="0" rIns="0" bIns="0" rtlCol="0" anchor="t">
            <a:spAutoFit/>
          </a:bodyPr>
          <a:lstStyle/>
          <a:p>
            <a:pPr algn="ctr">
              <a:lnSpc>
                <a:spcPts val="8925"/>
              </a:lnSpc>
            </a:pPr>
            <a:r>
              <a:rPr lang="en-US" sz="8500" b="1" dirty="0">
                <a:ln>
                  <a:solidFill>
                    <a:sysClr val="windowText" lastClr="000000"/>
                  </a:solidFill>
                </a:ln>
                <a:solidFill>
                  <a:srgbClr val="00E6FF"/>
                </a:solidFill>
                <a:effectLst>
                  <a:outerShdw blurRad="60007" dist="310007" dir="7680000" sy="30000" kx="1300200" algn="ctr" rotWithShape="0">
                    <a:prstClr val="black">
                      <a:alpha val="32000"/>
                    </a:prstClr>
                  </a:outerShdw>
                </a:effectLst>
                <a:latin typeface="Prata"/>
                <a:ea typeface="Prata"/>
                <a:cs typeface="Prata"/>
                <a:sym typeface="Prata"/>
              </a:rPr>
              <a:t>Overview</a:t>
            </a:r>
          </a:p>
        </p:txBody>
      </p:sp>
      <p:sp>
        <p:nvSpPr>
          <p:cNvPr id="3" name="TextBox 3"/>
          <p:cNvSpPr txBox="1"/>
          <p:nvPr/>
        </p:nvSpPr>
        <p:spPr>
          <a:xfrm>
            <a:off x="1893341" y="4750154"/>
            <a:ext cx="14859000" cy="4258345"/>
          </a:xfrm>
          <a:prstGeom prst="rect">
            <a:avLst/>
          </a:prstGeom>
        </p:spPr>
        <p:txBody>
          <a:bodyPr wrap="square" lIns="0" tIns="0" rIns="0" bIns="0" rtlCol="0" anchor="t">
            <a:spAutoFit/>
          </a:bodyPr>
          <a:lstStyle/>
          <a:p>
            <a:pPr algn="just">
              <a:lnSpc>
                <a:spcPts val="4199"/>
              </a:lnSpc>
            </a:pPr>
            <a:r>
              <a:rPr lang="en-US" sz="3200" dirty="0">
                <a:solidFill>
                  <a:schemeClr val="bg1"/>
                </a:solidFill>
                <a:latin typeface="Times New Roman" panose="02020603050405020304" pitchFamily="18" charset="0"/>
                <a:ea typeface="Raleway"/>
                <a:cs typeface="Times New Roman" panose="02020603050405020304" pitchFamily="18" charset="0"/>
                <a:sym typeface="Raleway"/>
              </a:rPr>
              <a:t>This project analyzes a supermarket sales dataset containing detailed information on customer transactions across multiple branches.</a:t>
            </a:r>
          </a:p>
          <a:p>
            <a:pPr algn="just">
              <a:lnSpc>
                <a:spcPts val="4199"/>
              </a:lnSpc>
            </a:pPr>
            <a:endParaRPr lang="en-US" sz="3200" dirty="0">
              <a:solidFill>
                <a:schemeClr val="bg1"/>
              </a:solidFill>
              <a:latin typeface="Times New Roman" panose="02020603050405020304" pitchFamily="18" charset="0"/>
              <a:ea typeface="Raleway"/>
              <a:cs typeface="Times New Roman" panose="02020603050405020304" pitchFamily="18" charset="0"/>
              <a:sym typeface="Raleway"/>
            </a:endParaRPr>
          </a:p>
          <a:p>
            <a:pPr algn="just">
              <a:lnSpc>
                <a:spcPts val="4199"/>
              </a:lnSpc>
            </a:pPr>
            <a:r>
              <a:rPr lang="en-US" sz="3200" dirty="0">
                <a:solidFill>
                  <a:schemeClr val="bg1"/>
                </a:solidFill>
                <a:latin typeface="Times New Roman" panose="02020603050405020304" pitchFamily="18" charset="0"/>
                <a:ea typeface="Raleway"/>
                <a:cs typeface="Times New Roman" panose="02020603050405020304" pitchFamily="18" charset="0"/>
                <a:sym typeface="Raleway"/>
              </a:rPr>
              <a:t>The dataset captures detailed transaction information from January through March 2019, with 100 records representing customer purchases.</a:t>
            </a:r>
          </a:p>
          <a:p>
            <a:pPr algn="just">
              <a:lnSpc>
                <a:spcPts val="4199"/>
              </a:lnSpc>
            </a:pPr>
            <a:endParaRPr lang="en-US" sz="3200" dirty="0">
              <a:solidFill>
                <a:schemeClr val="bg1"/>
              </a:solidFill>
              <a:latin typeface="Times New Roman" panose="02020603050405020304" pitchFamily="18" charset="0"/>
              <a:ea typeface="Raleway"/>
              <a:cs typeface="Times New Roman" panose="02020603050405020304" pitchFamily="18" charset="0"/>
              <a:sym typeface="Raleway"/>
            </a:endParaRPr>
          </a:p>
          <a:p>
            <a:pPr algn="just">
              <a:lnSpc>
                <a:spcPts val="4199"/>
              </a:lnSpc>
            </a:pPr>
            <a:r>
              <a:rPr lang="en-US" sz="3200" dirty="0">
                <a:solidFill>
                  <a:schemeClr val="bg1"/>
                </a:solidFill>
                <a:latin typeface="Times New Roman" panose="02020603050405020304" pitchFamily="18" charset="0"/>
                <a:ea typeface="Raleway"/>
                <a:cs typeface="Times New Roman" panose="02020603050405020304" pitchFamily="18" charset="0"/>
                <a:sym typeface="Raleway"/>
              </a:rPr>
              <a:t>The aim is to identify sales trends, understand customer purchasing behavior, and evaluate overall business performance to support data-driven decision-making for future growth.</a:t>
            </a:r>
          </a:p>
        </p:txBody>
      </p:sp>
      <p:grpSp>
        <p:nvGrpSpPr>
          <p:cNvPr id="5" name="Group 5"/>
          <p:cNvGrpSpPr/>
          <p:nvPr/>
        </p:nvGrpSpPr>
        <p:grpSpPr>
          <a:xfrm>
            <a:off x="1874291" y="4513007"/>
            <a:ext cx="14539419" cy="38100"/>
            <a:chOff x="0" y="0"/>
            <a:chExt cx="19385892" cy="50800"/>
          </a:xfrm>
          <a:solidFill>
            <a:srgbClr val="00E6FF"/>
          </a:solidFill>
        </p:grpSpPr>
        <p:sp>
          <p:nvSpPr>
            <p:cNvPr id="6" name="Freeform 6"/>
            <p:cNvSpPr/>
            <p:nvPr/>
          </p:nvSpPr>
          <p:spPr>
            <a:xfrm>
              <a:off x="25400" y="0"/>
              <a:ext cx="19335114" cy="50800"/>
            </a:xfrm>
            <a:custGeom>
              <a:avLst/>
              <a:gdLst/>
              <a:ahLst/>
              <a:cxnLst/>
              <a:rect l="l" t="t" r="r" b="b"/>
              <a:pathLst>
                <a:path w="19335114" h="50800">
                  <a:moveTo>
                    <a:pt x="0" y="0"/>
                  </a:moveTo>
                  <a:lnTo>
                    <a:pt x="19335114" y="0"/>
                  </a:lnTo>
                  <a:lnTo>
                    <a:pt x="19335114" y="50800"/>
                  </a:lnTo>
                  <a:lnTo>
                    <a:pt x="0" y="50800"/>
                  </a:lnTo>
                  <a:close/>
                </a:path>
              </a:pathLst>
            </a:custGeom>
            <a:grpFill/>
          </p:spPr>
        </p:sp>
      </p:grpSp>
      <p:sp>
        <p:nvSpPr>
          <p:cNvPr id="8" name="Right Triangle 7">
            <a:extLst>
              <a:ext uri="{FF2B5EF4-FFF2-40B4-BE49-F238E27FC236}">
                <a16:creationId xmlns:a16="http://schemas.microsoft.com/office/drawing/2014/main" id="{05036D8D-2258-B701-BE02-5CF4AFEFCB7C}"/>
              </a:ext>
            </a:extLst>
          </p:cNvPr>
          <p:cNvSpPr/>
          <p:nvPr/>
        </p:nvSpPr>
        <p:spPr>
          <a:xfrm>
            <a:off x="3629" y="6719317"/>
            <a:ext cx="2545444" cy="3567637"/>
          </a:xfrm>
          <a:prstGeom prst="rtTriangle">
            <a:avLst/>
          </a:prstGeom>
          <a:solidFill>
            <a:srgbClr val="00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F1DC7768-1879-87C4-AF66-090B316A6DF1}"/>
              </a:ext>
            </a:extLst>
          </p:cNvPr>
          <p:cNvSpPr/>
          <p:nvPr/>
        </p:nvSpPr>
        <p:spPr>
          <a:xfrm rot="10800000">
            <a:off x="15742556" y="0"/>
            <a:ext cx="2545444" cy="3567637"/>
          </a:xfrm>
          <a:prstGeom prst="rtTriangle">
            <a:avLst/>
          </a:prstGeom>
          <a:solidFill>
            <a:srgbClr val="00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B1E54"/>
        </a:solidFill>
        <a:effectLst/>
      </p:bgPr>
    </p:bg>
    <p:spTree>
      <p:nvGrpSpPr>
        <p:cNvPr id="1" name=""/>
        <p:cNvGrpSpPr/>
        <p:nvPr/>
      </p:nvGrpSpPr>
      <p:grpSpPr>
        <a:xfrm>
          <a:off x="0" y="0"/>
          <a:ext cx="0" cy="0"/>
          <a:chOff x="0" y="0"/>
          <a:chExt cx="0" cy="0"/>
        </a:xfrm>
      </p:grpSpPr>
      <p:sp>
        <p:nvSpPr>
          <p:cNvPr id="2" name="TextBox 2"/>
          <p:cNvSpPr txBox="1"/>
          <p:nvPr/>
        </p:nvSpPr>
        <p:spPr>
          <a:xfrm>
            <a:off x="1028700" y="4095750"/>
            <a:ext cx="4686300" cy="2170559"/>
          </a:xfrm>
          <a:prstGeom prst="rect">
            <a:avLst/>
          </a:prstGeom>
        </p:spPr>
        <p:txBody>
          <a:bodyPr lIns="0" tIns="0" rIns="0" bIns="0" rtlCol="0" anchor="t">
            <a:spAutoFit/>
          </a:bodyPr>
          <a:lstStyle/>
          <a:p>
            <a:pPr algn="l">
              <a:lnSpc>
                <a:spcPts val="8460"/>
              </a:lnSpc>
            </a:pPr>
            <a:r>
              <a:rPr lang="en-US" sz="7050" b="1" dirty="0">
                <a:ln>
                  <a:solidFill>
                    <a:sysClr val="windowText" lastClr="000000"/>
                  </a:solidFill>
                </a:ln>
                <a:solidFill>
                  <a:srgbClr val="00E6FF"/>
                </a:solidFill>
                <a:effectLst>
                  <a:outerShdw blurRad="60007" dist="310007" dir="7680000" sy="30000" kx="1300200" algn="ctr" rotWithShape="0">
                    <a:prstClr val="black">
                      <a:alpha val="32000"/>
                    </a:prstClr>
                  </a:outerShdw>
                </a:effectLst>
                <a:latin typeface="Prata"/>
                <a:ea typeface="Prata"/>
                <a:cs typeface="Prata"/>
                <a:sym typeface="Prata"/>
              </a:rPr>
              <a:t>Project Objectives</a:t>
            </a:r>
          </a:p>
        </p:txBody>
      </p:sp>
      <p:grpSp>
        <p:nvGrpSpPr>
          <p:cNvPr id="3" name="Group 3"/>
          <p:cNvGrpSpPr/>
          <p:nvPr/>
        </p:nvGrpSpPr>
        <p:grpSpPr>
          <a:xfrm>
            <a:off x="6612693" y="952891"/>
            <a:ext cx="5511279" cy="75809"/>
            <a:chOff x="0" y="0"/>
            <a:chExt cx="7348371" cy="101079"/>
          </a:xfrm>
          <a:solidFill>
            <a:srgbClr val="00E6FF"/>
          </a:solidFill>
        </p:grpSpPr>
        <p:sp>
          <p:nvSpPr>
            <p:cNvPr id="4" name="Freeform 4" descr="preencoded.png"/>
            <p:cNvSpPr/>
            <p:nvPr/>
          </p:nvSpPr>
          <p:spPr>
            <a:xfrm>
              <a:off x="0" y="0"/>
              <a:ext cx="7348347" cy="101092"/>
            </a:xfrm>
            <a:custGeom>
              <a:avLst/>
              <a:gdLst/>
              <a:ahLst/>
              <a:cxnLst/>
              <a:rect l="l" t="t" r="r" b="b"/>
              <a:pathLst>
                <a:path w="7348347" h="101092">
                  <a:moveTo>
                    <a:pt x="0" y="0"/>
                  </a:moveTo>
                  <a:lnTo>
                    <a:pt x="7348347" y="0"/>
                  </a:lnTo>
                  <a:lnTo>
                    <a:pt x="7348347" y="101092"/>
                  </a:lnTo>
                  <a:lnTo>
                    <a:pt x="0" y="101092"/>
                  </a:lnTo>
                  <a:lnTo>
                    <a:pt x="0" y="0"/>
                  </a:lnTo>
                  <a:close/>
                </a:path>
              </a:pathLst>
            </a:custGeom>
            <a:grpFill/>
          </p:spPr>
        </p:sp>
      </p:grpSp>
      <p:sp>
        <p:nvSpPr>
          <p:cNvPr id="5" name="TextBox 5"/>
          <p:cNvSpPr txBox="1"/>
          <p:nvPr/>
        </p:nvSpPr>
        <p:spPr>
          <a:xfrm>
            <a:off x="6778682" y="1334566"/>
            <a:ext cx="5188046" cy="365485"/>
          </a:xfrm>
          <a:prstGeom prst="rect">
            <a:avLst/>
          </a:prstGeom>
        </p:spPr>
        <p:txBody>
          <a:bodyPr wrap="square" lIns="0" tIns="0" rIns="0" bIns="0" rtlCol="0" anchor="t">
            <a:spAutoFit/>
          </a:bodyPr>
          <a:lstStyle/>
          <a:p>
            <a:pPr algn="l">
              <a:lnSpc>
                <a:spcPts val="2562"/>
              </a:lnSpc>
            </a:pPr>
            <a:r>
              <a:rPr lang="en-US" sz="3000" b="1" dirty="0">
                <a:solidFill>
                  <a:srgbClr val="00E6FF"/>
                </a:solidFill>
                <a:latin typeface="Prata"/>
                <a:ea typeface="Prata"/>
                <a:cs typeface="Prata"/>
                <a:sym typeface="Prata"/>
              </a:rPr>
              <a:t>Analyze Sales Performance</a:t>
            </a:r>
          </a:p>
        </p:txBody>
      </p:sp>
      <p:sp>
        <p:nvSpPr>
          <p:cNvPr id="6" name="TextBox 6"/>
          <p:cNvSpPr txBox="1"/>
          <p:nvPr/>
        </p:nvSpPr>
        <p:spPr>
          <a:xfrm>
            <a:off x="6778682" y="1976339"/>
            <a:ext cx="5196792" cy="846386"/>
          </a:xfrm>
          <a:prstGeom prst="rect">
            <a:avLst/>
          </a:prstGeom>
        </p:spPr>
        <p:txBody>
          <a:bodyPr lIns="0" tIns="0" rIns="0" bIns="0" rtlCol="0" anchor="t">
            <a:spAutoFit/>
          </a:bodyPr>
          <a:lstStyle/>
          <a:p>
            <a:pPr algn="l">
              <a:lnSpc>
                <a:spcPts val="3282"/>
              </a:lnSpc>
            </a:pPr>
            <a:r>
              <a:rPr lang="en-US" sz="2800" dirty="0">
                <a:solidFill>
                  <a:schemeClr val="bg1"/>
                </a:solidFill>
                <a:latin typeface="Times New Roman" panose="02020603050405020304" pitchFamily="18" charset="0"/>
                <a:ea typeface="Raleway"/>
                <a:cs typeface="Times New Roman" panose="02020603050405020304" pitchFamily="18" charset="0"/>
                <a:sym typeface="Raleway"/>
              </a:rPr>
              <a:t>Identify key revenue drivers across categories, cities, and branches</a:t>
            </a:r>
          </a:p>
        </p:txBody>
      </p:sp>
      <p:grpSp>
        <p:nvGrpSpPr>
          <p:cNvPr id="7" name="Group 7"/>
          <p:cNvGrpSpPr/>
          <p:nvPr/>
        </p:nvGrpSpPr>
        <p:grpSpPr>
          <a:xfrm>
            <a:off x="12262269" y="927038"/>
            <a:ext cx="5511404" cy="75809"/>
            <a:chOff x="0" y="0"/>
            <a:chExt cx="7348539" cy="101079"/>
          </a:xfrm>
          <a:solidFill>
            <a:srgbClr val="00E6FF"/>
          </a:solidFill>
        </p:grpSpPr>
        <p:sp>
          <p:nvSpPr>
            <p:cNvPr id="8" name="Freeform 8" descr="preencoded.png"/>
            <p:cNvSpPr/>
            <p:nvPr/>
          </p:nvSpPr>
          <p:spPr>
            <a:xfrm>
              <a:off x="0" y="0"/>
              <a:ext cx="7348601" cy="101092"/>
            </a:xfrm>
            <a:custGeom>
              <a:avLst/>
              <a:gdLst/>
              <a:ahLst/>
              <a:cxnLst/>
              <a:rect l="l" t="t" r="r" b="b"/>
              <a:pathLst>
                <a:path w="7348601" h="101092">
                  <a:moveTo>
                    <a:pt x="0" y="0"/>
                  </a:moveTo>
                  <a:lnTo>
                    <a:pt x="7348601" y="0"/>
                  </a:lnTo>
                  <a:lnTo>
                    <a:pt x="7348601" y="101092"/>
                  </a:lnTo>
                  <a:lnTo>
                    <a:pt x="0" y="101092"/>
                  </a:lnTo>
                  <a:lnTo>
                    <a:pt x="0" y="0"/>
                  </a:lnTo>
                  <a:close/>
                </a:path>
              </a:pathLst>
            </a:custGeom>
            <a:grpFill/>
          </p:spPr>
        </p:sp>
      </p:grpSp>
      <p:sp>
        <p:nvSpPr>
          <p:cNvPr id="9" name="TextBox 9"/>
          <p:cNvSpPr txBox="1"/>
          <p:nvPr/>
        </p:nvSpPr>
        <p:spPr>
          <a:xfrm>
            <a:off x="12298482" y="1271085"/>
            <a:ext cx="5511450" cy="413575"/>
          </a:xfrm>
          <a:prstGeom prst="rect">
            <a:avLst/>
          </a:prstGeom>
        </p:spPr>
        <p:txBody>
          <a:bodyPr wrap="square" lIns="0" tIns="0" rIns="0" bIns="0" rtlCol="0" anchor="t">
            <a:spAutoFit/>
          </a:bodyPr>
          <a:lstStyle/>
          <a:p>
            <a:pPr algn="l">
              <a:lnSpc>
                <a:spcPts val="3074"/>
              </a:lnSpc>
            </a:pPr>
            <a:r>
              <a:rPr lang="en-US" sz="3000" b="1" dirty="0">
                <a:solidFill>
                  <a:srgbClr val="00E6FF"/>
                </a:solidFill>
                <a:latin typeface="Prata"/>
                <a:ea typeface="Prata"/>
                <a:cs typeface="Prata"/>
                <a:sym typeface="Prata"/>
              </a:rPr>
              <a:t>Evaluate Customer Behavior: </a:t>
            </a:r>
          </a:p>
        </p:txBody>
      </p:sp>
      <p:sp>
        <p:nvSpPr>
          <p:cNvPr id="10" name="TextBox 10"/>
          <p:cNvSpPr txBox="1"/>
          <p:nvPr/>
        </p:nvSpPr>
        <p:spPr>
          <a:xfrm>
            <a:off x="12298482" y="1742519"/>
            <a:ext cx="5196891" cy="1269578"/>
          </a:xfrm>
          <a:prstGeom prst="rect">
            <a:avLst/>
          </a:prstGeom>
        </p:spPr>
        <p:txBody>
          <a:bodyPr lIns="0" tIns="0" rIns="0" bIns="0" rtlCol="0" anchor="t">
            <a:spAutoFit/>
          </a:bodyPr>
          <a:lstStyle/>
          <a:p>
            <a:pPr algn="l">
              <a:lnSpc>
                <a:spcPts val="3282"/>
              </a:lnSpc>
            </a:pPr>
            <a:r>
              <a:rPr lang="en-US" sz="2500" dirty="0">
                <a:solidFill>
                  <a:schemeClr val="bg1"/>
                </a:solidFill>
                <a:latin typeface="Times New Roman" panose="02020603050405020304" pitchFamily="18" charset="0"/>
                <a:ea typeface="Raleway"/>
                <a:cs typeface="Times New Roman" panose="02020603050405020304" pitchFamily="18" charset="0"/>
                <a:sym typeface="Raleway"/>
              </a:rPr>
              <a:t>Assess purchasing behavior based on customer type, gender, and payment method</a:t>
            </a:r>
          </a:p>
        </p:txBody>
      </p:sp>
      <p:grpSp>
        <p:nvGrpSpPr>
          <p:cNvPr id="11" name="Group 11"/>
          <p:cNvGrpSpPr/>
          <p:nvPr/>
        </p:nvGrpSpPr>
        <p:grpSpPr>
          <a:xfrm>
            <a:off x="6612693" y="3121571"/>
            <a:ext cx="5511279" cy="75809"/>
            <a:chOff x="0" y="0"/>
            <a:chExt cx="7348371" cy="101079"/>
          </a:xfrm>
        </p:grpSpPr>
        <p:sp>
          <p:nvSpPr>
            <p:cNvPr id="12" name="Freeform 12" descr="preencoded.png"/>
            <p:cNvSpPr/>
            <p:nvPr/>
          </p:nvSpPr>
          <p:spPr>
            <a:xfrm>
              <a:off x="0" y="0"/>
              <a:ext cx="7348347" cy="101092"/>
            </a:xfrm>
            <a:custGeom>
              <a:avLst/>
              <a:gdLst/>
              <a:ahLst/>
              <a:cxnLst/>
              <a:rect l="l" t="t" r="r" b="b"/>
              <a:pathLst>
                <a:path w="7348347" h="101092">
                  <a:moveTo>
                    <a:pt x="0" y="0"/>
                  </a:moveTo>
                  <a:lnTo>
                    <a:pt x="7348347" y="0"/>
                  </a:lnTo>
                  <a:lnTo>
                    <a:pt x="7348347" y="101092"/>
                  </a:lnTo>
                  <a:lnTo>
                    <a:pt x="0" y="101092"/>
                  </a:lnTo>
                  <a:lnTo>
                    <a:pt x="0" y="0"/>
                  </a:lnTo>
                  <a:close/>
                </a:path>
              </a:pathLst>
            </a:custGeom>
            <a:blipFill>
              <a:blip r:embed="rId2"/>
              <a:stretch>
                <a:fillRect t="-22" b="-9"/>
              </a:stretch>
            </a:blipFill>
          </p:spPr>
        </p:sp>
      </p:grpSp>
      <p:sp>
        <p:nvSpPr>
          <p:cNvPr id="13" name="TextBox 13"/>
          <p:cNvSpPr txBox="1"/>
          <p:nvPr/>
        </p:nvSpPr>
        <p:spPr>
          <a:xfrm>
            <a:off x="6778682" y="3454555"/>
            <a:ext cx="5345272" cy="413575"/>
          </a:xfrm>
          <a:prstGeom prst="rect">
            <a:avLst/>
          </a:prstGeom>
        </p:spPr>
        <p:txBody>
          <a:bodyPr wrap="square" lIns="0" tIns="0" rIns="0" bIns="0" rtlCol="0" anchor="t">
            <a:spAutoFit/>
          </a:bodyPr>
          <a:lstStyle/>
          <a:p>
            <a:pPr algn="l">
              <a:lnSpc>
                <a:spcPts val="3074"/>
              </a:lnSpc>
            </a:pPr>
            <a:r>
              <a:rPr lang="en-US" sz="3000" b="1" dirty="0">
                <a:solidFill>
                  <a:srgbClr val="00E6FF"/>
                </a:solidFill>
                <a:latin typeface="Prata"/>
                <a:ea typeface="Prata"/>
                <a:cs typeface="Prata"/>
                <a:sym typeface="Prata"/>
              </a:rPr>
              <a:t>Monitor Monthly Trends: </a:t>
            </a:r>
          </a:p>
        </p:txBody>
      </p:sp>
      <p:sp>
        <p:nvSpPr>
          <p:cNvPr id="14" name="TextBox 14"/>
          <p:cNvSpPr txBox="1"/>
          <p:nvPr/>
        </p:nvSpPr>
        <p:spPr>
          <a:xfrm>
            <a:off x="6769936" y="4048125"/>
            <a:ext cx="5196792" cy="846386"/>
          </a:xfrm>
          <a:prstGeom prst="rect">
            <a:avLst/>
          </a:prstGeom>
        </p:spPr>
        <p:txBody>
          <a:bodyPr lIns="0" tIns="0" rIns="0" bIns="0" rtlCol="0" anchor="t">
            <a:spAutoFit/>
          </a:bodyPr>
          <a:lstStyle/>
          <a:p>
            <a:pPr algn="l">
              <a:lnSpc>
                <a:spcPts val="3282"/>
              </a:lnSpc>
            </a:pPr>
            <a:r>
              <a:rPr lang="en-US" sz="2800" dirty="0">
                <a:solidFill>
                  <a:schemeClr val="bg1"/>
                </a:solidFill>
                <a:latin typeface="Times New Roman" panose="02020603050405020304" pitchFamily="18" charset="0"/>
                <a:ea typeface="Raleway"/>
                <a:cs typeface="Times New Roman" panose="02020603050405020304" pitchFamily="18" charset="0"/>
                <a:sym typeface="Raleway"/>
              </a:rPr>
              <a:t>Identify peak and low-performing sales periods</a:t>
            </a:r>
          </a:p>
        </p:txBody>
      </p:sp>
      <p:grpSp>
        <p:nvGrpSpPr>
          <p:cNvPr id="15" name="Group 15"/>
          <p:cNvGrpSpPr/>
          <p:nvPr/>
        </p:nvGrpSpPr>
        <p:grpSpPr>
          <a:xfrm>
            <a:off x="12298482" y="3083666"/>
            <a:ext cx="5511404" cy="75809"/>
            <a:chOff x="0" y="0"/>
            <a:chExt cx="7348539" cy="101079"/>
          </a:xfrm>
          <a:solidFill>
            <a:srgbClr val="00E6FF"/>
          </a:solidFill>
        </p:grpSpPr>
        <p:sp>
          <p:nvSpPr>
            <p:cNvPr id="16" name="Freeform 16" descr="preencoded.png"/>
            <p:cNvSpPr/>
            <p:nvPr/>
          </p:nvSpPr>
          <p:spPr>
            <a:xfrm>
              <a:off x="0" y="0"/>
              <a:ext cx="7348601" cy="101092"/>
            </a:xfrm>
            <a:custGeom>
              <a:avLst/>
              <a:gdLst/>
              <a:ahLst/>
              <a:cxnLst/>
              <a:rect l="l" t="t" r="r" b="b"/>
              <a:pathLst>
                <a:path w="7348601" h="101092">
                  <a:moveTo>
                    <a:pt x="0" y="0"/>
                  </a:moveTo>
                  <a:lnTo>
                    <a:pt x="7348601" y="0"/>
                  </a:lnTo>
                  <a:lnTo>
                    <a:pt x="7348601" y="101092"/>
                  </a:lnTo>
                  <a:lnTo>
                    <a:pt x="0" y="101092"/>
                  </a:lnTo>
                  <a:lnTo>
                    <a:pt x="0" y="0"/>
                  </a:lnTo>
                  <a:close/>
                </a:path>
              </a:pathLst>
            </a:custGeom>
            <a:grpFill/>
          </p:spPr>
        </p:sp>
      </p:grpSp>
      <p:sp>
        <p:nvSpPr>
          <p:cNvPr id="17" name="TextBox 17"/>
          <p:cNvSpPr txBox="1"/>
          <p:nvPr/>
        </p:nvSpPr>
        <p:spPr>
          <a:xfrm>
            <a:off x="12262269" y="3370575"/>
            <a:ext cx="5317980" cy="413575"/>
          </a:xfrm>
          <a:prstGeom prst="rect">
            <a:avLst/>
          </a:prstGeom>
        </p:spPr>
        <p:txBody>
          <a:bodyPr wrap="square" lIns="0" tIns="0" rIns="0" bIns="0" rtlCol="0" anchor="t">
            <a:spAutoFit/>
          </a:bodyPr>
          <a:lstStyle/>
          <a:p>
            <a:pPr algn="l">
              <a:lnSpc>
                <a:spcPts val="3074"/>
              </a:lnSpc>
            </a:pPr>
            <a:r>
              <a:rPr lang="en-US" sz="3000" b="1" dirty="0">
                <a:solidFill>
                  <a:srgbClr val="00E6FF"/>
                </a:solidFill>
                <a:latin typeface="Prata"/>
                <a:ea typeface="Prata"/>
                <a:cs typeface="Prata"/>
                <a:sym typeface="Prata"/>
              </a:rPr>
              <a:t>Assess Product Performance</a:t>
            </a:r>
          </a:p>
        </p:txBody>
      </p:sp>
      <p:sp>
        <p:nvSpPr>
          <p:cNvPr id="18" name="TextBox 18"/>
          <p:cNvSpPr txBox="1"/>
          <p:nvPr/>
        </p:nvSpPr>
        <p:spPr>
          <a:xfrm>
            <a:off x="12449493" y="4048125"/>
            <a:ext cx="5196891" cy="846386"/>
          </a:xfrm>
          <a:prstGeom prst="rect">
            <a:avLst/>
          </a:prstGeom>
        </p:spPr>
        <p:txBody>
          <a:bodyPr lIns="0" tIns="0" rIns="0" bIns="0" rtlCol="0" anchor="t">
            <a:spAutoFit/>
          </a:bodyPr>
          <a:lstStyle/>
          <a:p>
            <a:pPr algn="l">
              <a:lnSpc>
                <a:spcPts val="3282"/>
              </a:lnSpc>
            </a:pPr>
            <a:r>
              <a:rPr lang="en-US" sz="2499" dirty="0">
                <a:solidFill>
                  <a:schemeClr val="bg1"/>
                </a:solidFill>
                <a:latin typeface="Times New Roman" panose="02020603050405020304" pitchFamily="18" charset="0"/>
                <a:ea typeface="Raleway"/>
                <a:cs typeface="Times New Roman" panose="02020603050405020304" pitchFamily="18" charset="0"/>
                <a:sym typeface="Raleway"/>
              </a:rPr>
              <a:t>Compare sales and average unit prices across cities</a:t>
            </a:r>
          </a:p>
        </p:txBody>
      </p:sp>
      <p:grpSp>
        <p:nvGrpSpPr>
          <p:cNvPr id="19" name="Group 19"/>
          <p:cNvGrpSpPr/>
          <p:nvPr/>
        </p:nvGrpSpPr>
        <p:grpSpPr>
          <a:xfrm>
            <a:off x="6612693" y="5394174"/>
            <a:ext cx="5511279" cy="75809"/>
            <a:chOff x="0" y="0"/>
            <a:chExt cx="7348371" cy="101079"/>
          </a:xfrm>
          <a:solidFill>
            <a:srgbClr val="00E6FF"/>
          </a:solidFill>
        </p:grpSpPr>
        <p:sp>
          <p:nvSpPr>
            <p:cNvPr id="20" name="Freeform 20" descr="preencoded.png"/>
            <p:cNvSpPr/>
            <p:nvPr/>
          </p:nvSpPr>
          <p:spPr>
            <a:xfrm>
              <a:off x="0" y="0"/>
              <a:ext cx="7348347" cy="101092"/>
            </a:xfrm>
            <a:custGeom>
              <a:avLst/>
              <a:gdLst/>
              <a:ahLst/>
              <a:cxnLst/>
              <a:rect l="l" t="t" r="r" b="b"/>
              <a:pathLst>
                <a:path w="7348347" h="101092">
                  <a:moveTo>
                    <a:pt x="0" y="0"/>
                  </a:moveTo>
                  <a:lnTo>
                    <a:pt x="7348347" y="0"/>
                  </a:lnTo>
                  <a:lnTo>
                    <a:pt x="7348347" y="101092"/>
                  </a:lnTo>
                  <a:lnTo>
                    <a:pt x="0" y="101092"/>
                  </a:lnTo>
                  <a:lnTo>
                    <a:pt x="0" y="0"/>
                  </a:lnTo>
                  <a:close/>
                </a:path>
              </a:pathLst>
            </a:custGeom>
            <a:grpFill/>
          </p:spPr>
        </p:sp>
      </p:grpSp>
      <p:sp>
        <p:nvSpPr>
          <p:cNvPr id="21" name="TextBox 21"/>
          <p:cNvSpPr txBox="1"/>
          <p:nvPr/>
        </p:nvSpPr>
        <p:spPr>
          <a:xfrm>
            <a:off x="6689833" y="5564096"/>
            <a:ext cx="5511261" cy="405880"/>
          </a:xfrm>
          <a:prstGeom prst="rect">
            <a:avLst/>
          </a:prstGeom>
          <a:noFill/>
        </p:spPr>
        <p:txBody>
          <a:bodyPr wrap="square" lIns="0" tIns="0" rIns="0" bIns="0" rtlCol="0" anchor="t">
            <a:spAutoFit/>
          </a:bodyPr>
          <a:lstStyle/>
          <a:p>
            <a:pPr algn="l">
              <a:lnSpc>
                <a:spcPts val="3074"/>
              </a:lnSpc>
            </a:pPr>
            <a:r>
              <a:rPr lang="en-US" sz="2800" b="1" dirty="0">
                <a:solidFill>
                  <a:srgbClr val="00E6FF"/>
                </a:solidFill>
                <a:latin typeface="Prata"/>
                <a:ea typeface="Prata"/>
                <a:cs typeface="Prata"/>
                <a:sym typeface="Prata"/>
              </a:rPr>
              <a:t>Measure Customer Satisfaction</a:t>
            </a:r>
          </a:p>
        </p:txBody>
      </p:sp>
      <p:sp>
        <p:nvSpPr>
          <p:cNvPr id="22" name="TextBox 22"/>
          <p:cNvSpPr txBox="1"/>
          <p:nvPr/>
        </p:nvSpPr>
        <p:spPr>
          <a:xfrm>
            <a:off x="6641722" y="6241484"/>
            <a:ext cx="5196792" cy="846386"/>
          </a:xfrm>
          <a:prstGeom prst="rect">
            <a:avLst/>
          </a:prstGeom>
        </p:spPr>
        <p:txBody>
          <a:bodyPr lIns="0" tIns="0" rIns="0" bIns="0" rtlCol="0" anchor="t">
            <a:spAutoFit/>
          </a:bodyPr>
          <a:lstStyle/>
          <a:p>
            <a:pPr algn="l">
              <a:lnSpc>
                <a:spcPts val="3282"/>
              </a:lnSpc>
            </a:pPr>
            <a:r>
              <a:rPr lang="en-US" sz="2800" dirty="0">
                <a:solidFill>
                  <a:schemeClr val="bg1"/>
                </a:solidFill>
                <a:latin typeface="Times New Roman" panose="02020603050405020304" pitchFamily="18" charset="0"/>
                <a:ea typeface="Raleway"/>
                <a:cs typeface="Times New Roman" panose="02020603050405020304" pitchFamily="18" charset="0"/>
                <a:sym typeface="Raleway"/>
              </a:rPr>
              <a:t>Use the average rating metric to gauge customer engagement</a:t>
            </a:r>
          </a:p>
        </p:txBody>
      </p:sp>
      <p:grpSp>
        <p:nvGrpSpPr>
          <p:cNvPr id="23" name="Group 23"/>
          <p:cNvGrpSpPr/>
          <p:nvPr/>
        </p:nvGrpSpPr>
        <p:grpSpPr>
          <a:xfrm>
            <a:off x="12262269" y="5394174"/>
            <a:ext cx="5511404" cy="75809"/>
            <a:chOff x="0" y="0"/>
            <a:chExt cx="7348539" cy="101079"/>
          </a:xfrm>
          <a:solidFill>
            <a:srgbClr val="00E6FF"/>
          </a:solidFill>
        </p:grpSpPr>
        <p:sp>
          <p:nvSpPr>
            <p:cNvPr id="24" name="Freeform 24" descr="preencoded.png"/>
            <p:cNvSpPr/>
            <p:nvPr/>
          </p:nvSpPr>
          <p:spPr>
            <a:xfrm>
              <a:off x="0" y="0"/>
              <a:ext cx="7348601" cy="101092"/>
            </a:xfrm>
            <a:custGeom>
              <a:avLst/>
              <a:gdLst/>
              <a:ahLst/>
              <a:cxnLst/>
              <a:rect l="l" t="t" r="r" b="b"/>
              <a:pathLst>
                <a:path w="7348601" h="101092">
                  <a:moveTo>
                    <a:pt x="0" y="0"/>
                  </a:moveTo>
                  <a:lnTo>
                    <a:pt x="7348601" y="0"/>
                  </a:lnTo>
                  <a:lnTo>
                    <a:pt x="7348601" y="101092"/>
                  </a:lnTo>
                  <a:lnTo>
                    <a:pt x="0" y="101092"/>
                  </a:lnTo>
                  <a:lnTo>
                    <a:pt x="0" y="0"/>
                  </a:lnTo>
                  <a:close/>
                </a:path>
              </a:pathLst>
            </a:custGeom>
            <a:grpFill/>
          </p:spPr>
        </p:sp>
      </p:grpSp>
      <p:sp>
        <p:nvSpPr>
          <p:cNvPr id="25" name="TextBox 25"/>
          <p:cNvSpPr txBox="1"/>
          <p:nvPr/>
        </p:nvSpPr>
        <p:spPr>
          <a:xfrm>
            <a:off x="12279699" y="5564096"/>
            <a:ext cx="5855901" cy="405880"/>
          </a:xfrm>
          <a:prstGeom prst="rect">
            <a:avLst/>
          </a:prstGeom>
        </p:spPr>
        <p:txBody>
          <a:bodyPr wrap="square" lIns="0" tIns="0" rIns="0" bIns="0" rtlCol="0" anchor="t">
            <a:spAutoFit/>
          </a:bodyPr>
          <a:lstStyle/>
          <a:p>
            <a:pPr algn="l">
              <a:lnSpc>
                <a:spcPts val="3074"/>
              </a:lnSpc>
            </a:pPr>
            <a:r>
              <a:rPr lang="en-US" sz="2800" b="1" dirty="0">
                <a:solidFill>
                  <a:srgbClr val="00E6FF"/>
                </a:solidFill>
                <a:latin typeface="Prata"/>
                <a:ea typeface="Prata"/>
                <a:cs typeface="Prata"/>
                <a:sym typeface="Prata"/>
              </a:rPr>
              <a:t>Understand Branch Performance</a:t>
            </a:r>
          </a:p>
        </p:txBody>
      </p:sp>
      <p:sp>
        <p:nvSpPr>
          <p:cNvPr id="26" name="TextBox 26"/>
          <p:cNvSpPr txBox="1"/>
          <p:nvPr/>
        </p:nvSpPr>
        <p:spPr>
          <a:xfrm>
            <a:off x="12262269" y="6347750"/>
            <a:ext cx="5511450" cy="767101"/>
          </a:xfrm>
          <a:prstGeom prst="rect">
            <a:avLst/>
          </a:prstGeom>
        </p:spPr>
        <p:txBody>
          <a:bodyPr wrap="square" lIns="0" tIns="0" rIns="0" bIns="0" rtlCol="0" anchor="t">
            <a:spAutoFit/>
          </a:bodyPr>
          <a:lstStyle/>
          <a:p>
            <a:pPr algn="l">
              <a:lnSpc>
                <a:spcPts val="3019"/>
              </a:lnSpc>
            </a:pPr>
            <a:r>
              <a:rPr lang="en-US" sz="2800" dirty="0">
                <a:solidFill>
                  <a:schemeClr val="bg1"/>
                </a:solidFill>
                <a:latin typeface="Times New Roman" panose="02020603050405020304" pitchFamily="18" charset="0"/>
                <a:ea typeface="Raleway"/>
                <a:cs typeface="Times New Roman" panose="02020603050405020304" pitchFamily="18" charset="0"/>
                <a:sym typeface="Raleway"/>
              </a:rPr>
              <a:t>Analyze how customer type influences sales at each branch</a:t>
            </a:r>
          </a:p>
        </p:txBody>
      </p:sp>
      <p:grpSp>
        <p:nvGrpSpPr>
          <p:cNvPr id="27" name="Group 27"/>
          <p:cNvGrpSpPr/>
          <p:nvPr/>
        </p:nvGrpSpPr>
        <p:grpSpPr>
          <a:xfrm>
            <a:off x="6612693" y="7306782"/>
            <a:ext cx="5511279" cy="75809"/>
            <a:chOff x="0" y="0"/>
            <a:chExt cx="7348371" cy="101079"/>
          </a:xfrm>
          <a:solidFill>
            <a:srgbClr val="00E6FF"/>
          </a:solidFill>
        </p:grpSpPr>
        <p:sp>
          <p:nvSpPr>
            <p:cNvPr id="28" name="Freeform 28" descr="preencoded.png"/>
            <p:cNvSpPr/>
            <p:nvPr/>
          </p:nvSpPr>
          <p:spPr>
            <a:xfrm>
              <a:off x="0" y="0"/>
              <a:ext cx="7348347" cy="101092"/>
            </a:xfrm>
            <a:custGeom>
              <a:avLst/>
              <a:gdLst/>
              <a:ahLst/>
              <a:cxnLst/>
              <a:rect l="l" t="t" r="r" b="b"/>
              <a:pathLst>
                <a:path w="7348347" h="101092">
                  <a:moveTo>
                    <a:pt x="0" y="0"/>
                  </a:moveTo>
                  <a:lnTo>
                    <a:pt x="7348347" y="0"/>
                  </a:lnTo>
                  <a:lnTo>
                    <a:pt x="7348347" y="101092"/>
                  </a:lnTo>
                  <a:lnTo>
                    <a:pt x="0" y="101092"/>
                  </a:lnTo>
                  <a:lnTo>
                    <a:pt x="0" y="0"/>
                  </a:lnTo>
                  <a:close/>
                </a:path>
              </a:pathLst>
            </a:custGeom>
            <a:grpFill/>
          </p:spPr>
        </p:sp>
      </p:grpSp>
      <p:sp>
        <p:nvSpPr>
          <p:cNvPr id="29" name="TextBox 29"/>
          <p:cNvSpPr txBox="1"/>
          <p:nvPr/>
        </p:nvSpPr>
        <p:spPr>
          <a:xfrm>
            <a:off x="6778682" y="7611013"/>
            <a:ext cx="5196792" cy="413575"/>
          </a:xfrm>
          <a:prstGeom prst="rect">
            <a:avLst/>
          </a:prstGeom>
        </p:spPr>
        <p:txBody>
          <a:bodyPr wrap="square" lIns="0" tIns="0" rIns="0" bIns="0" rtlCol="0" anchor="t">
            <a:spAutoFit/>
          </a:bodyPr>
          <a:lstStyle/>
          <a:p>
            <a:pPr algn="l">
              <a:lnSpc>
                <a:spcPts val="3074"/>
              </a:lnSpc>
            </a:pPr>
            <a:r>
              <a:rPr lang="en-US" sz="3000" b="1" dirty="0">
                <a:solidFill>
                  <a:srgbClr val="00E6FF"/>
                </a:solidFill>
                <a:latin typeface="Prata"/>
                <a:ea typeface="Prata"/>
                <a:cs typeface="Prata"/>
                <a:sym typeface="Prata"/>
              </a:rPr>
              <a:t>Identify Actionable Insights</a:t>
            </a:r>
          </a:p>
        </p:txBody>
      </p:sp>
      <p:sp>
        <p:nvSpPr>
          <p:cNvPr id="30" name="TextBox 30"/>
          <p:cNvSpPr txBox="1"/>
          <p:nvPr/>
        </p:nvSpPr>
        <p:spPr>
          <a:xfrm>
            <a:off x="6778682" y="8249562"/>
            <a:ext cx="5196792" cy="1269578"/>
          </a:xfrm>
          <a:prstGeom prst="rect">
            <a:avLst/>
          </a:prstGeom>
        </p:spPr>
        <p:txBody>
          <a:bodyPr lIns="0" tIns="0" rIns="0" bIns="0" rtlCol="0" anchor="t">
            <a:spAutoFit/>
          </a:bodyPr>
          <a:lstStyle/>
          <a:p>
            <a:pPr algn="l">
              <a:lnSpc>
                <a:spcPts val="3282"/>
              </a:lnSpc>
            </a:pPr>
            <a:r>
              <a:rPr lang="en-US" sz="2800" dirty="0">
                <a:solidFill>
                  <a:schemeClr val="bg1"/>
                </a:solidFill>
                <a:latin typeface="Times New Roman" panose="02020603050405020304" pitchFamily="18" charset="0"/>
                <a:ea typeface="Raleway"/>
                <a:cs typeface="Times New Roman" panose="02020603050405020304" pitchFamily="18" charset="0"/>
                <a:sym typeface="Raleway"/>
              </a:rPr>
              <a:t>Guide business strategies to improve sales and customer experience</a:t>
            </a:r>
          </a:p>
        </p:txBody>
      </p:sp>
      <p:grpSp>
        <p:nvGrpSpPr>
          <p:cNvPr id="31" name="Group 31"/>
          <p:cNvGrpSpPr/>
          <p:nvPr/>
        </p:nvGrpSpPr>
        <p:grpSpPr>
          <a:xfrm>
            <a:off x="12262269" y="7306783"/>
            <a:ext cx="5511404" cy="75809"/>
            <a:chOff x="0" y="0"/>
            <a:chExt cx="7348539" cy="101079"/>
          </a:xfrm>
          <a:solidFill>
            <a:srgbClr val="00E6FF"/>
          </a:solidFill>
        </p:grpSpPr>
        <p:sp>
          <p:nvSpPr>
            <p:cNvPr id="32" name="Freeform 32" descr="preencoded.png"/>
            <p:cNvSpPr/>
            <p:nvPr/>
          </p:nvSpPr>
          <p:spPr>
            <a:xfrm>
              <a:off x="0" y="0"/>
              <a:ext cx="7348601" cy="101092"/>
            </a:xfrm>
            <a:custGeom>
              <a:avLst/>
              <a:gdLst/>
              <a:ahLst/>
              <a:cxnLst/>
              <a:rect l="l" t="t" r="r" b="b"/>
              <a:pathLst>
                <a:path w="7348601" h="101092">
                  <a:moveTo>
                    <a:pt x="0" y="0"/>
                  </a:moveTo>
                  <a:lnTo>
                    <a:pt x="7348601" y="0"/>
                  </a:lnTo>
                  <a:lnTo>
                    <a:pt x="7348601" y="101092"/>
                  </a:lnTo>
                  <a:lnTo>
                    <a:pt x="0" y="101092"/>
                  </a:lnTo>
                  <a:lnTo>
                    <a:pt x="0" y="0"/>
                  </a:lnTo>
                  <a:close/>
                </a:path>
              </a:pathLst>
            </a:custGeom>
            <a:grpFill/>
          </p:spPr>
        </p:sp>
      </p:grpSp>
      <p:grpSp>
        <p:nvGrpSpPr>
          <p:cNvPr id="35" name="Group 11">
            <a:extLst>
              <a:ext uri="{FF2B5EF4-FFF2-40B4-BE49-F238E27FC236}">
                <a16:creationId xmlns:a16="http://schemas.microsoft.com/office/drawing/2014/main" id="{91BACA19-D02C-4297-9A66-E0369B48E5BC}"/>
              </a:ext>
            </a:extLst>
          </p:cNvPr>
          <p:cNvGrpSpPr/>
          <p:nvPr/>
        </p:nvGrpSpPr>
        <p:grpSpPr>
          <a:xfrm>
            <a:off x="6612693" y="3121575"/>
            <a:ext cx="5511279" cy="75809"/>
            <a:chOff x="0" y="0"/>
            <a:chExt cx="7348371" cy="101079"/>
          </a:xfrm>
          <a:solidFill>
            <a:srgbClr val="00E6FF"/>
          </a:solidFill>
        </p:grpSpPr>
        <p:sp>
          <p:nvSpPr>
            <p:cNvPr id="36" name="Freeform 12" descr="preencoded.png">
              <a:extLst>
                <a:ext uri="{FF2B5EF4-FFF2-40B4-BE49-F238E27FC236}">
                  <a16:creationId xmlns:a16="http://schemas.microsoft.com/office/drawing/2014/main" id="{056001F9-5823-4D0A-A8B2-D015871A0CC1}"/>
                </a:ext>
              </a:extLst>
            </p:cNvPr>
            <p:cNvSpPr/>
            <p:nvPr/>
          </p:nvSpPr>
          <p:spPr>
            <a:xfrm>
              <a:off x="0" y="0"/>
              <a:ext cx="7348347" cy="101092"/>
            </a:xfrm>
            <a:custGeom>
              <a:avLst/>
              <a:gdLst/>
              <a:ahLst/>
              <a:cxnLst/>
              <a:rect l="l" t="t" r="r" b="b"/>
              <a:pathLst>
                <a:path w="7348347" h="101092">
                  <a:moveTo>
                    <a:pt x="0" y="0"/>
                  </a:moveTo>
                  <a:lnTo>
                    <a:pt x="7348347" y="0"/>
                  </a:lnTo>
                  <a:lnTo>
                    <a:pt x="7348347" y="101092"/>
                  </a:lnTo>
                  <a:lnTo>
                    <a:pt x="0" y="101092"/>
                  </a:lnTo>
                  <a:lnTo>
                    <a:pt x="0" y="0"/>
                  </a:lnTo>
                  <a:close/>
                </a:path>
              </a:pathLst>
            </a:custGeom>
            <a:grpFill/>
          </p:spPr>
        </p:sp>
      </p:grpSp>
    </p:spTree>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B1E54"/>
        </a:solidFill>
        <a:effectLst/>
      </p:bgPr>
    </p:bg>
    <p:spTree>
      <p:nvGrpSpPr>
        <p:cNvPr id="1" name=""/>
        <p:cNvGrpSpPr/>
        <p:nvPr/>
      </p:nvGrpSpPr>
      <p:grpSpPr>
        <a:xfrm>
          <a:off x="0" y="0"/>
          <a:ext cx="0" cy="0"/>
          <a:chOff x="0" y="0"/>
          <a:chExt cx="0" cy="0"/>
        </a:xfrm>
      </p:grpSpPr>
      <p:sp>
        <p:nvSpPr>
          <p:cNvPr id="2" name="Freeform 2"/>
          <p:cNvSpPr/>
          <p:nvPr/>
        </p:nvSpPr>
        <p:spPr>
          <a:xfrm>
            <a:off x="1019175" y="3920181"/>
            <a:ext cx="16240125" cy="333375"/>
          </a:xfrm>
          <a:custGeom>
            <a:avLst/>
            <a:gdLst/>
            <a:ahLst/>
            <a:cxnLst/>
            <a:rect l="l" t="t" r="r" b="b"/>
            <a:pathLst>
              <a:path w="16240125" h="333375">
                <a:moveTo>
                  <a:pt x="0" y="0"/>
                </a:moveTo>
                <a:lnTo>
                  <a:pt x="16240125" y="0"/>
                </a:lnTo>
                <a:lnTo>
                  <a:pt x="16240125" y="333375"/>
                </a:lnTo>
                <a:lnTo>
                  <a:pt x="0" y="333375"/>
                </a:lnTo>
                <a:lnTo>
                  <a:pt x="0" y="0"/>
                </a:lnTo>
                <a:close/>
              </a:path>
            </a:pathLst>
          </a:custGeom>
          <a:blipFill>
            <a:blip r:embed="rId2">
              <a:duotone>
                <a:prstClr val="black"/>
                <a:schemeClr val="accent5">
                  <a:tint val="45000"/>
                  <a:satMod val="400000"/>
                </a:schemeClr>
              </a:duotone>
              <a:lum bright="26000" contrast="44000"/>
              <a:extLst>
                <a:ext uri="{96DAC541-7B7A-43D3-8B79-37D633B846F1}">
                  <asvg:svgBlip xmlns:asvg="http://schemas.microsoft.com/office/drawing/2016/SVG/main" r:embed="rId3"/>
                </a:ext>
              </a:extLst>
            </a:blip>
            <a:stretch>
              <a:fillRect/>
            </a:stretch>
          </a:blipFill>
          <a:ln>
            <a:noFill/>
          </a:ln>
        </p:spPr>
      </p:sp>
      <p:sp>
        <p:nvSpPr>
          <p:cNvPr id="3" name="TextBox 3"/>
          <p:cNvSpPr txBox="1"/>
          <p:nvPr/>
        </p:nvSpPr>
        <p:spPr>
          <a:xfrm>
            <a:off x="1028700" y="1790700"/>
            <a:ext cx="16230600" cy="1057918"/>
          </a:xfrm>
          <a:prstGeom prst="rect">
            <a:avLst/>
          </a:prstGeom>
        </p:spPr>
        <p:txBody>
          <a:bodyPr lIns="0" tIns="0" rIns="0" bIns="0" rtlCol="0" anchor="t">
            <a:spAutoFit/>
          </a:bodyPr>
          <a:lstStyle/>
          <a:p>
            <a:pPr algn="l">
              <a:lnSpc>
                <a:spcPts val="7648"/>
              </a:lnSpc>
            </a:pPr>
            <a:r>
              <a:rPr lang="en-US" sz="8499" dirty="0">
                <a:ln>
                  <a:solidFill>
                    <a:sysClr val="windowText" lastClr="000000"/>
                  </a:solidFill>
                </a:ln>
                <a:solidFill>
                  <a:srgbClr val="00E6FF"/>
                </a:solidFill>
                <a:effectLst>
                  <a:outerShdw blurRad="60007" dist="310007" dir="7680000" sy="30000" kx="1300200" algn="ctr" rotWithShape="0">
                    <a:prstClr val="black">
                      <a:alpha val="32000"/>
                    </a:prstClr>
                  </a:outerShdw>
                </a:effectLst>
                <a:latin typeface="Prata"/>
                <a:ea typeface="Prata"/>
                <a:cs typeface="Prata"/>
                <a:sym typeface="Prata"/>
              </a:rPr>
              <a:t>Tools &amp; Methods</a:t>
            </a:r>
          </a:p>
        </p:txBody>
      </p:sp>
      <p:sp>
        <p:nvSpPr>
          <p:cNvPr id="4" name="TextBox 4"/>
          <p:cNvSpPr txBox="1"/>
          <p:nvPr/>
        </p:nvSpPr>
        <p:spPr>
          <a:xfrm>
            <a:off x="1028700" y="4958231"/>
            <a:ext cx="3364925" cy="428625"/>
          </a:xfrm>
          <a:prstGeom prst="rect">
            <a:avLst/>
          </a:prstGeom>
        </p:spPr>
        <p:txBody>
          <a:bodyPr lIns="0" tIns="0" rIns="0" bIns="0" rtlCol="0" anchor="t">
            <a:spAutoFit/>
          </a:bodyPr>
          <a:lstStyle/>
          <a:p>
            <a:pPr algn="l">
              <a:lnSpc>
                <a:spcPts val="3149"/>
              </a:lnSpc>
            </a:pPr>
            <a:r>
              <a:rPr lang="en-US" sz="3499" b="1" dirty="0">
                <a:solidFill>
                  <a:srgbClr val="00E6FF"/>
                </a:solidFill>
                <a:latin typeface="Prata"/>
                <a:ea typeface="Prata"/>
                <a:cs typeface="Prata"/>
                <a:sym typeface="Prata"/>
              </a:rPr>
              <a:t>Excel</a:t>
            </a:r>
          </a:p>
        </p:txBody>
      </p:sp>
      <p:sp>
        <p:nvSpPr>
          <p:cNvPr id="5" name="TextBox 5"/>
          <p:cNvSpPr txBox="1"/>
          <p:nvPr/>
        </p:nvSpPr>
        <p:spPr>
          <a:xfrm>
            <a:off x="921977" y="5788755"/>
            <a:ext cx="3693910" cy="2693045"/>
          </a:xfrm>
          <a:prstGeom prst="rect">
            <a:avLst/>
          </a:prstGeom>
        </p:spPr>
        <p:txBody>
          <a:bodyPr lIns="0" tIns="0" rIns="0" bIns="0" rtlCol="0" anchor="t">
            <a:spAutoFit/>
          </a:bodyPr>
          <a:lstStyle/>
          <a:p>
            <a:pPr algn="l">
              <a:lnSpc>
                <a:spcPts val="3017"/>
              </a:lnSpc>
            </a:pPr>
            <a:r>
              <a:rPr lang="en-US" sz="3200" dirty="0">
                <a:solidFill>
                  <a:schemeClr val="bg1"/>
                </a:solidFill>
                <a:latin typeface="Times New Roman" panose="02020603050405020304" pitchFamily="18" charset="0"/>
                <a:ea typeface="Raleway"/>
                <a:cs typeface="Times New Roman" panose="02020603050405020304" pitchFamily="18" charset="0"/>
                <a:sym typeface="Raleway"/>
              </a:rPr>
              <a:t>Used for data preparation, including removing irrelevant columns, checking for blank cells, and verifying numerical accuracy</a:t>
            </a:r>
          </a:p>
        </p:txBody>
      </p:sp>
      <p:sp>
        <p:nvSpPr>
          <p:cNvPr id="6" name="TextBox 6"/>
          <p:cNvSpPr txBox="1"/>
          <p:nvPr/>
        </p:nvSpPr>
        <p:spPr>
          <a:xfrm>
            <a:off x="9634554" y="4868462"/>
            <a:ext cx="3364925" cy="551433"/>
          </a:xfrm>
          <a:prstGeom prst="rect">
            <a:avLst/>
          </a:prstGeom>
        </p:spPr>
        <p:txBody>
          <a:bodyPr lIns="0" tIns="0" rIns="0" bIns="0" rtlCol="0" anchor="t">
            <a:spAutoFit/>
          </a:bodyPr>
          <a:lstStyle/>
          <a:p>
            <a:pPr algn="l">
              <a:lnSpc>
                <a:spcPts val="4304"/>
              </a:lnSpc>
            </a:pPr>
            <a:r>
              <a:rPr lang="en-US" sz="3499" b="1" dirty="0">
                <a:solidFill>
                  <a:srgbClr val="00E6FF"/>
                </a:solidFill>
                <a:latin typeface="Prata"/>
                <a:ea typeface="Prata"/>
                <a:cs typeface="Prata"/>
                <a:sym typeface="Prata"/>
              </a:rPr>
              <a:t>Power BI</a:t>
            </a:r>
          </a:p>
        </p:txBody>
      </p:sp>
      <p:sp>
        <p:nvSpPr>
          <p:cNvPr id="7" name="TextBox 7"/>
          <p:cNvSpPr txBox="1"/>
          <p:nvPr/>
        </p:nvSpPr>
        <p:spPr>
          <a:xfrm>
            <a:off x="9634554" y="6071134"/>
            <a:ext cx="3776646" cy="1538883"/>
          </a:xfrm>
          <a:prstGeom prst="rect">
            <a:avLst/>
          </a:prstGeom>
        </p:spPr>
        <p:txBody>
          <a:bodyPr wrap="square" lIns="0" tIns="0" rIns="0" bIns="0" rtlCol="0" anchor="t">
            <a:spAutoFit/>
          </a:bodyPr>
          <a:lstStyle/>
          <a:p>
            <a:pPr algn="l">
              <a:lnSpc>
                <a:spcPts val="2968"/>
              </a:lnSpc>
            </a:pPr>
            <a:r>
              <a:rPr lang="en-US" sz="3200" dirty="0">
                <a:solidFill>
                  <a:schemeClr val="bg1"/>
                </a:solidFill>
                <a:latin typeface="Times New Roman" panose="02020603050405020304" pitchFamily="18" charset="0"/>
                <a:ea typeface="Raleway"/>
                <a:cs typeface="Times New Roman" panose="02020603050405020304" pitchFamily="18" charset="0"/>
                <a:sym typeface="Raleway"/>
              </a:rPr>
              <a:t>The cleaned data was imported into Power BI for visualization and dashboard creation</a:t>
            </a:r>
          </a:p>
        </p:txBody>
      </p:sp>
      <p:pic>
        <p:nvPicPr>
          <p:cNvPr id="13" name="Graphic 12" descr="Tools with solid fill">
            <a:extLst>
              <a:ext uri="{FF2B5EF4-FFF2-40B4-BE49-F238E27FC236}">
                <a16:creationId xmlns:a16="http://schemas.microsoft.com/office/drawing/2014/main" id="{849B09F7-7EF5-F58E-6DE1-3B7ABDA119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16871" y="1672232"/>
            <a:ext cx="914400" cy="1176386"/>
          </a:xfrm>
          <a:prstGeom prst="rect">
            <a:avLst/>
          </a:prstGeom>
          <a:effectLst>
            <a:outerShdw blurRad="50800" dist="38100" dir="2700000" algn="tl" rotWithShape="0">
              <a:prstClr val="black">
                <a:alpha val="40000"/>
              </a:prstClr>
            </a:outerShdw>
          </a:effectLst>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B1E54"/>
        </a:solidFill>
        <a:effectLst/>
      </p:bgPr>
    </p:bg>
    <p:spTree>
      <p:nvGrpSpPr>
        <p:cNvPr id="1" name=""/>
        <p:cNvGrpSpPr/>
        <p:nvPr/>
      </p:nvGrpSpPr>
      <p:grpSpPr>
        <a:xfrm>
          <a:off x="0" y="0"/>
          <a:ext cx="0" cy="0"/>
          <a:chOff x="0" y="0"/>
          <a:chExt cx="0" cy="0"/>
        </a:xfrm>
      </p:grpSpPr>
      <p:sp>
        <p:nvSpPr>
          <p:cNvPr id="2" name="TextBox 2"/>
          <p:cNvSpPr txBox="1"/>
          <p:nvPr/>
        </p:nvSpPr>
        <p:spPr>
          <a:xfrm>
            <a:off x="1633214" y="224731"/>
            <a:ext cx="8202252" cy="1606787"/>
          </a:xfrm>
          <a:prstGeom prst="rect">
            <a:avLst/>
          </a:prstGeom>
        </p:spPr>
        <p:txBody>
          <a:bodyPr lIns="0" tIns="0" rIns="0" bIns="0" rtlCol="0" anchor="t">
            <a:spAutoFit/>
          </a:bodyPr>
          <a:lstStyle/>
          <a:p>
            <a:pPr algn="ctr">
              <a:lnSpc>
                <a:spcPts val="6159"/>
              </a:lnSpc>
            </a:pPr>
            <a:r>
              <a:rPr lang="en-US" sz="5599" b="1" dirty="0">
                <a:ln>
                  <a:solidFill>
                    <a:sysClr val="windowText" lastClr="000000"/>
                  </a:solidFill>
                </a:ln>
                <a:solidFill>
                  <a:srgbClr val="00E6FF"/>
                </a:solidFill>
                <a:effectLst>
                  <a:outerShdw blurRad="60007" dist="310007" dir="7680000" sy="30000" kx="1300200" algn="ctr" rotWithShape="0">
                    <a:prstClr val="black">
                      <a:alpha val="32000"/>
                    </a:prstClr>
                  </a:outerShdw>
                </a:effectLst>
                <a:latin typeface="Prata"/>
                <a:ea typeface="Prata"/>
                <a:cs typeface="Prata"/>
                <a:sym typeface="Prata"/>
              </a:rPr>
              <a:t>Key Performance Indicators (KPIs)</a:t>
            </a:r>
          </a:p>
        </p:txBody>
      </p:sp>
      <p:grpSp>
        <p:nvGrpSpPr>
          <p:cNvPr id="3" name="Group 3"/>
          <p:cNvGrpSpPr/>
          <p:nvPr/>
        </p:nvGrpSpPr>
        <p:grpSpPr>
          <a:xfrm rot="5400000">
            <a:off x="1583206" y="1260506"/>
            <a:ext cx="7679388" cy="10591800"/>
            <a:chOff x="0" y="0"/>
            <a:chExt cx="10988821" cy="15689039"/>
          </a:xfrm>
        </p:grpSpPr>
        <p:sp>
          <p:nvSpPr>
            <p:cNvPr id="4" name="Freeform 4"/>
            <p:cNvSpPr/>
            <p:nvPr/>
          </p:nvSpPr>
          <p:spPr>
            <a:xfrm>
              <a:off x="0" y="0"/>
              <a:ext cx="10988859" cy="15689039"/>
            </a:xfrm>
            <a:custGeom>
              <a:avLst/>
              <a:gdLst/>
              <a:ahLst/>
              <a:cxnLst/>
              <a:rect l="l" t="t" r="r" b="b"/>
              <a:pathLst>
                <a:path w="10988859" h="15689039">
                  <a:moveTo>
                    <a:pt x="10988859" y="15689039"/>
                  </a:moveTo>
                  <a:lnTo>
                    <a:pt x="0" y="15689039"/>
                  </a:lnTo>
                  <a:lnTo>
                    <a:pt x="0" y="0"/>
                  </a:lnTo>
                  <a:close/>
                </a:path>
              </a:pathLst>
            </a:custGeom>
            <a:solidFill>
              <a:srgbClr val="151515">
                <a:alpha val="784"/>
              </a:srgbClr>
            </a:solidFill>
          </p:spPr>
        </p:sp>
      </p:grpSp>
      <p:sp>
        <p:nvSpPr>
          <p:cNvPr id="5" name="TextBox 5"/>
          <p:cNvSpPr txBox="1"/>
          <p:nvPr/>
        </p:nvSpPr>
        <p:spPr>
          <a:xfrm>
            <a:off x="1723349" y="3484988"/>
            <a:ext cx="2815187" cy="538609"/>
          </a:xfrm>
          <a:prstGeom prst="rect">
            <a:avLst/>
          </a:prstGeom>
        </p:spPr>
        <p:txBody>
          <a:bodyPr wrap="square" lIns="0" tIns="0" rIns="0" bIns="0" rtlCol="0" anchor="t">
            <a:spAutoFit/>
          </a:bodyPr>
          <a:lstStyle/>
          <a:p>
            <a:pPr algn="l">
              <a:lnSpc>
                <a:spcPts val="4199"/>
              </a:lnSpc>
            </a:pPr>
            <a:r>
              <a:rPr lang="en-GB" sz="3498" b="1" dirty="0">
                <a:solidFill>
                  <a:schemeClr val="bg1"/>
                </a:solidFill>
                <a:latin typeface="Prata"/>
                <a:ea typeface="Prata"/>
                <a:cs typeface="Prata"/>
                <a:sym typeface="Prata"/>
              </a:rPr>
              <a:t>3</a:t>
            </a:r>
            <a:r>
              <a:rPr lang="en-US" sz="3498" b="1" dirty="0">
                <a:solidFill>
                  <a:schemeClr val="bg1"/>
                </a:solidFill>
                <a:latin typeface="Prata"/>
                <a:ea typeface="Prata"/>
                <a:cs typeface="Prata"/>
                <a:sym typeface="Prata"/>
              </a:rPr>
              <a:t>3,630</a:t>
            </a:r>
          </a:p>
        </p:txBody>
      </p:sp>
      <p:sp>
        <p:nvSpPr>
          <p:cNvPr id="6" name="TextBox 6"/>
          <p:cNvSpPr txBox="1"/>
          <p:nvPr/>
        </p:nvSpPr>
        <p:spPr>
          <a:xfrm>
            <a:off x="1201198" y="6734465"/>
            <a:ext cx="2921130" cy="548163"/>
          </a:xfrm>
          <a:prstGeom prst="rect">
            <a:avLst/>
          </a:prstGeom>
        </p:spPr>
        <p:txBody>
          <a:bodyPr wrap="square" lIns="0" tIns="0" rIns="0" bIns="0" rtlCol="0" anchor="t">
            <a:spAutoFit/>
          </a:bodyPr>
          <a:lstStyle/>
          <a:p>
            <a:pPr algn="l">
              <a:lnSpc>
                <a:spcPts val="4499"/>
              </a:lnSpc>
            </a:pPr>
            <a:r>
              <a:rPr lang="en-US" sz="2998" dirty="0">
                <a:solidFill>
                  <a:srgbClr val="00E6FF"/>
                </a:solidFill>
                <a:latin typeface="Prata"/>
                <a:ea typeface="Prata"/>
                <a:cs typeface="Prata"/>
                <a:sym typeface="Prata"/>
              </a:rPr>
              <a:t>Avg. Rating</a:t>
            </a:r>
          </a:p>
        </p:txBody>
      </p:sp>
      <p:grpSp>
        <p:nvGrpSpPr>
          <p:cNvPr id="7" name="Group 7"/>
          <p:cNvGrpSpPr/>
          <p:nvPr/>
        </p:nvGrpSpPr>
        <p:grpSpPr>
          <a:xfrm rot="5400000">
            <a:off x="1009248" y="2928442"/>
            <a:ext cx="714672" cy="713529"/>
            <a:chOff x="0" y="0"/>
            <a:chExt cx="952896" cy="951372"/>
          </a:xfrm>
          <a:solidFill>
            <a:srgbClr val="00E6FF"/>
          </a:solidFill>
        </p:grpSpPr>
        <p:sp>
          <p:nvSpPr>
            <p:cNvPr id="8" name="Freeform 8"/>
            <p:cNvSpPr/>
            <p:nvPr/>
          </p:nvSpPr>
          <p:spPr>
            <a:xfrm>
              <a:off x="0" y="0"/>
              <a:ext cx="952881" cy="951357"/>
            </a:xfrm>
            <a:custGeom>
              <a:avLst/>
              <a:gdLst/>
              <a:ahLst/>
              <a:cxnLst/>
              <a:rect l="l" t="t" r="r" b="b"/>
              <a:pathLst>
                <a:path w="952881" h="951357">
                  <a:moveTo>
                    <a:pt x="952881" y="951357"/>
                  </a:moveTo>
                  <a:lnTo>
                    <a:pt x="0" y="951357"/>
                  </a:lnTo>
                  <a:lnTo>
                    <a:pt x="0" y="0"/>
                  </a:lnTo>
                  <a:close/>
                </a:path>
              </a:pathLst>
            </a:custGeom>
            <a:grpFill/>
            <a:ln>
              <a:solidFill>
                <a:srgbClr val="FFA500"/>
              </a:solidFill>
            </a:ln>
          </p:spPr>
        </p:sp>
      </p:grpSp>
      <p:sp>
        <p:nvSpPr>
          <p:cNvPr id="9" name="TextBox 9"/>
          <p:cNvSpPr txBox="1"/>
          <p:nvPr/>
        </p:nvSpPr>
        <p:spPr>
          <a:xfrm>
            <a:off x="1745937" y="6207249"/>
            <a:ext cx="1686771" cy="542456"/>
          </a:xfrm>
          <a:prstGeom prst="rect">
            <a:avLst/>
          </a:prstGeom>
        </p:spPr>
        <p:txBody>
          <a:bodyPr wrap="square" lIns="0" tIns="0" rIns="0" bIns="0" rtlCol="0" anchor="t">
            <a:spAutoFit/>
          </a:bodyPr>
          <a:lstStyle/>
          <a:p>
            <a:pPr algn="l">
              <a:lnSpc>
                <a:spcPts val="4199"/>
              </a:lnSpc>
            </a:pPr>
            <a:r>
              <a:rPr lang="en-US" sz="3600" b="1" dirty="0">
                <a:solidFill>
                  <a:schemeClr val="bg1"/>
                </a:solidFill>
                <a:latin typeface="Prata"/>
                <a:ea typeface="Prata"/>
                <a:cs typeface="Prata"/>
                <a:sym typeface="Prata"/>
              </a:rPr>
              <a:t>6.89</a:t>
            </a:r>
          </a:p>
        </p:txBody>
      </p:sp>
      <p:sp>
        <p:nvSpPr>
          <p:cNvPr id="10" name="TextBox 10"/>
          <p:cNvSpPr txBox="1"/>
          <p:nvPr/>
        </p:nvSpPr>
        <p:spPr>
          <a:xfrm>
            <a:off x="6657379" y="4129444"/>
            <a:ext cx="3354504" cy="548163"/>
          </a:xfrm>
          <a:prstGeom prst="rect">
            <a:avLst/>
          </a:prstGeom>
        </p:spPr>
        <p:txBody>
          <a:bodyPr wrap="square" lIns="0" tIns="0" rIns="0" bIns="0" rtlCol="0" anchor="t">
            <a:spAutoFit/>
          </a:bodyPr>
          <a:lstStyle/>
          <a:p>
            <a:pPr algn="l">
              <a:lnSpc>
                <a:spcPts val="4499"/>
              </a:lnSpc>
            </a:pPr>
            <a:r>
              <a:rPr lang="en-US" sz="2998" dirty="0">
                <a:solidFill>
                  <a:srgbClr val="00E6FF"/>
                </a:solidFill>
                <a:latin typeface="Prata"/>
                <a:ea typeface="Prata"/>
                <a:cs typeface="Prata"/>
                <a:sym typeface="Prata"/>
              </a:rPr>
              <a:t>Total Transaction</a:t>
            </a:r>
          </a:p>
        </p:txBody>
      </p:sp>
      <p:grpSp>
        <p:nvGrpSpPr>
          <p:cNvPr id="11" name="Group 11"/>
          <p:cNvGrpSpPr/>
          <p:nvPr/>
        </p:nvGrpSpPr>
        <p:grpSpPr>
          <a:xfrm rot="5400000">
            <a:off x="1060891" y="5593445"/>
            <a:ext cx="714672" cy="713529"/>
            <a:chOff x="0" y="0"/>
            <a:chExt cx="952896" cy="951372"/>
          </a:xfrm>
          <a:solidFill>
            <a:srgbClr val="00E6FF"/>
          </a:solidFill>
        </p:grpSpPr>
        <p:sp>
          <p:nvSpPr>
            <p:cNvPr id="12" name="Freeform 12"/>
            <p:cNvSpPr/>
            <p:nvPr/>
          </p:nvSpPr>
          <p:spPr>
            <a:xfrm>
              <a:off x="0" y="0"/>
              <a:ext cx="952881" cy="951357"/>
            </a:xfrm>
            <a:custGeom>
              <a:avLst/>
              <a:gdLst/>
              <a:ahLst/>
              <a:cxnLst/>
              <a:rect l="l" t="t" r="r" b="b"/>
              <a:pathLst>
                <a:path w="952881" h="951357">
                  <a:moveTo>
                    <a:pt x="952881" y="951357"/>
                  </a:moveTo>
                  <a:lnTo>
                    <a:pt x="0" y="951357"/>
                  </a:lnTo>
                  <a:lnTo>
                    <a:pt x="0" y="0"/>
                  </a:lnTo>
                  <a:close/>
                </a:path>
              </a:pathLst>
            </a:custGeom>
            <a:grpFill/>
            <a:ln>
              <a:solidFill>
                <a:srgbClr val="FFA500"/>
              </a:solidFill>
            </a:ln>
          </p:spPr>
        </p:sp>
      </p:grpSp>
      <p:sp>
        <p:nvSpPr>
          <p:cNvPr id="13" name="TextBox 13"/>
          <p:cNvSpPr txBox="1"/>
          <p:nvPr/>
        </p:nvSpPr>
        <p:spPr>
          <a:xfrm>
            <a:off x="7155042" y="3452544"/>
            <a:ext cx="2146588" cy="538609"/>
          </a:xfrm>
          <a:prstGeom prst="rect">
            <a:avLst/>
          </a:prstGeom>
        </p:spPr>
        <p:txBody>
          <a:bodyPr wrap="square" lIns="0" tIns="0" rIns="0" bIns="0" rtlCol="0" anchor="t">
            <a:spAutoFit/>
          </a:bodyPr>
          <a:lstStyle/>
          <a:p>
            <a:pPr algn="l">
              <a:lnSpc>
                <a:spcPts val="4199"/>
              </a:lnSpc>
            </a:pPr>
            <a:r>
              <a:rPr lang="en-GB" sz="3498" b="1" dirty="0">
                <a:solidFill>
                  <a:schemeClr val="bg1"/>
                </a:solidFill>
                <a:latin typeface="Prata"/>
                <a:ea typeface="Prata"/>
                <a:cs typeface="Prata"/>
                <a:sym typeface="Prata"/>
              </a:rPr>
              <a:t>1</a:t>
            </a:r>
            <a:r>
              <a:rPr lang="en-US" sz="3498" b="1" dirty="0">
                <a:solidFill>
                  <a:schemeClr val="bg1"/>
                </a:solidFill>
                <a:latin typeface="Prata"/>
                <a:ea typeface="Prata"/>
                <a:cs typeface="Prata"/>
                <a:sym typeface="Prata"/>
              </a:rPr>
              <a:t>00</a:t>
            </a:r>
          </a:p>
        </p:txBody>
      </p:sp>
      <p:sp>
        <p:nvSpPr>
          <p:cNvPr id="14" name="TextBox 14"/>
          <p:cNvSpPr txBox="1"/>
          <p:nvPr/>
        </p:nvSpPr>
        <p:spPr>
          <a:xfrm>
            <a:off x="1486254" y="4169267"/>
            <a:ext cx="2976811" cy="548163"/>
          </a:xfrm>
          <a:prstGeom prst="rect">
            <a:avLst/>
          </a:prstGeom>
        </p:spPr>
        <p:txBody>
          <a:bodyPr wrap="square" lIns="0" tIns="0" rIns="0" bIns="0" rtlCol="0" anchor="t">
            <a:spAutoFit/>
          </a:bodyPr>
          <a:lstStyle/>
          <a:p>
            <a:pPr algn="l">
              <a:lnSpc>
                <a:spcPts val="4499"/>
              </a:lnSpc>
            </a:pPr>
            <a:r>
              <a:rPr lang="en-US" sz="2998" dirty="0">
                <a:solidFill>
                  <a:srgbClr val="00E6FF"/>
                </a:solidFill>
                <a:latin typeface="Prata"/>
                <a:ea typeface="Prata"/>
                <a:cs typeface="Prata"/>
                <a:sym typeface="Prata"/>
              </a:rPr>
              <a:t>Total Sales</a:t>
            </a:r>
          </a:p>
        </p:txBody>
      </p:sp>
      <p:sp>
        <p:nvSpPr>
          <p:cNvPr id="15" name="TextBox 15"/>
          <p:cNvSpPr txBox="1"/>
          <p:nvPr/>
        </p:nvSpPr>
        <p:spPr>
          <a:xfrm>
            <a:off x="7213519" y="6069246"/>
            <a:ext cx="1337568" cy="538609"/>
          </a:xfrm>
          <a:prstGeom prst="rect">
            <a:avLst/>
          </a:prstGeom>
        </p:spPr>
        <p:txBody>
          <a:bodyPr wrap="square" lIns="0" tIns="0" rIns="0" bIns="0" rtlCol="0" anchor="t">
            <a:spAutoFit/>
          </a:bodyPr>
          <a:lstStyle/>
          <a:p>
            <a:pPr algn="l">
              <a:lnSpc>
                <a:spcPts val="4199"/>
              </a:lnSpc>
            </a:pPr>
            <a:r>
              <a:rPr lang="en-GB" sz="3498" b="1" dirty="0">
                <a:solidFill>
                  <a:schemeClr val="bg1"/>
                </a:solidFill>
                <a:latin typeface="Prata"/>
                <a:ea typeface="Prata"/>
                <a:cs typeface="Prata"/>
                <a:sym typeface="Prata"/>
              </a:rPr>
              <a:t>5</a:t>
            </a:r>
            <a:r>
              <a:rPr lang="en-US" sz="3498" b="1" dirty="0">
                <a:solidFill>
                  <a:schemeClr val="bg1"/>
                </a:solidFill>
                <a:latin typeface="Prata"/>
                <a:ea typeface="Prata"/>
                <a:cs typeface="Prata"/>
                <a:sym typeface="Prata"/>
              </a:rPr>
              <a:t>82</a:t>
            </a:r>
          </a:p>
        </p:txBody>
      </p:sp>
      <p:sp>
        <p:nvSpPr>
          <p:cNvPr id="16" name="TextBox 16"/>
          <p:cNvSpPr txBox="1"/>
          <p:nvPr/>
        </p:nvSpPr>
        <p:spPr>
          <a:xfrm>
            <a:off x="6856759" y="6576060"/>
            <a:ext cx="2921130" cy="548163"/>
          </a:xfrm>
          <a:prstGeom prst="rect">
            <a:avLst/>
          </a:prstGeom>
        </p:spPr>
        <p:txBody>
          <a:bodyPr wrap="square" lIns="0" tIns="0" rIns="0" bIns="0" rtlCol="0" anchor="t">
            <a:spAutoFit/>
          </a:bodyPr>
          <a:lstStyle/>
          <a:p>
            <a:pPr algn="l">
              <a:lnSpc>
                <a:spcPts val="4499"/>
              </a:lnSpc>
            </a:pPr>
            <a:r>
              <a:rPr lang="en-US" sz="2998" dirty="0">
                <a:solidFill>
                  <a:srgbClr val="00E6FF"/>
                </a:solidFill>
                <a:latin typeface="Prata"/>
                <a:ea typeface="Prata"/>
                <a:cs typeface="Prata"/>
                <a:sym typeface="Prata"/>
              </a:rPr>
              <a:t>Quantity Sold</a:t>
            </a:r>
          </a:p>
        </p:txBody>
      </p:sp>
      <p:grpSp>
        <p:nvGrpSpPr>
          <p:cNvPr id="17" name="Group 17"/>
          <p:cNvGrpSpPr/>
          <p:nvPr/>
        </p:nvGrpSpPr>
        <p:grpSpPr>
          <a:xfrm rot="5400000">
            <a:off x="6567539" y="5368127"/>
            <a:ext cx="714672" cy="713529"/>
            <a:chOff x="0" y="0"/>
            <a:chExt cx="952896" cy="951372"/>
          </a:xfrm>
          <a:solidFill>
            <a:srgbClr val="00E6FF"/>
          </a:solidFill>
        </p:grpSpPr>
        <p:sp>
          <p:nvSpPr>
            <p:cNvPr id="18" name="Freeform 18"/>
            <p:cNvSpPr/>
            <p:nvPr/>
          </p:nvSpPr>
          <p:spPr>
            <a:xfrm>
              <a:off x="0" y="0"/>
              <a:ext cx="952881" cy="951357"/>
            </a:xfrm>
            <a:custGeom>
              <a:avLst/>
              <a:gdLst/>
              <a:ahLst/>
              <a:cxnLst/>
              <a:rect l="l" t="t" r="r" b="b"/>
              <a:pathLst>
                <a:path w="952881" h="951357">
                  <a:moveTo>
                    <a:pt x="952881" y="951357"/>
                  </a:moveTo>
                  <a:lnTo>
                    <a:pt x="0" y="951357"/>
                  </a:lnTo>
                  <a:lnTo>
                    <a:pt x="0" y="0"/>
                  </a:lnTo>
                  <a:close/>
                </a:path>
              </a:pathLst>
            </a:custGeom>
            <a:grpFill/>
            <a:ln>
              <a:solidFill>
                <a:srgbClr val="FFA500"/>
              </a:solidFill>
            </a:ln>
          </p:spPr>
        </p:sp>
      </p:grpSp>
      <p:grpSp>
        <p:nvGrpSpPr>
          <p:cNvPr id="19" name="Group 19"/>
          <p:cNvGrpSpPr/>
          <p:nvPr/>
        </p:nvGrpSpPr>
        <p:grpSpPr>
          <a:xfrm rot="5400000">
            <a:off x="6510294" y="2786950"/>
            <a:ext cx="714672" cy="713529"/>
            <a:chOff x="0" y="0"/>
            <a:chExt cx="952896" cy="951372"/>
          </a:xfrm>
          <a:solidFill>
            <a:srgbClr val="00E6FF"/>
          </a:solidFill>
        </p:grpSpPr>
        <p:sp>
          <p:nvSpPr>
            <p:cNvPr id="20" name="Freeform 20"/>
            <p:cNvSpPr/>
            <p:nvPr/>
          </p:nvSpPr>
          <p:spPr>
            <a:xfrm>
              <a:off x="0" y="0"/>
              <a:ext cx="952881" cy="951357"/>
            </a:xfrm>
            <a:custGeom>
              <a:avLst/>
              <a:gdLst/>
              <a:ahLst/>
              <a:cxnLst/>
              <a:rect l="l" t="t" r="r" b="b"/>
              <a:pathLst>
                <a:path w="952881" h="951357">
                  <a:moveTo>
                    <a:pt x="952881" y="951357"/>
                  </a:moveTo>
                  <a:lnTo>
                    <a:pt x="0" y="951357"/>
                  </a:lnTo>
                  <a:lnTo>
                    <a:pt x="0" y="0"/>
                  </a:lnTo>
                  <a:close/>
                </a:path>
              </a:pathLst>
            </a:custGeom>
            <a:grpFill/>
            <a:ln>
              <a:solidFill>
                <a:srgbClr val="FFA500"/>
              </a:solidFill>
            </a:ln>
          </p:spPr>
        </p:sp>
      </p:grpSp>
      <p:pic>
        <p:nvPicPr>
          <p:cNvPr id="22" name="Picture 21">
            <a:extLst>
              <a:ext uri="{FF2B5EF4-FFF2-40B4-BE49-F238E27FC236}">
                <a16:creationId xmlns:a16="http://schemas.microsoft.com/office/drawing/2014/main" id="{5079EF75-971D-4D30-ADF1-B166233A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6779" y="-4275"/>
            <a:ext cx="7359740" cy="10287000"/>
          </a:xfrm>
          <a:prstGeom prst="rect">
            <a:avLst/>
          </a:prstGeom>
        </p:spPr>
      </p:pic>
      <p:sp>
        <p:nvSpPr>
          <p:cNvPr id="23" name="TextBox 6">
            <a:extLst>
              <a:ext uri="{FF2B5EF4-FFF2-40B4-BE49-F238E27FC236}">
                <a16:creationId xmlns:a16="http://schemas.microsoft.com/office/drawing/2014/main" id="{545A6B8C-489A-48F7-B303-DA4A28676411}"/>
              </a:ext>
            </a:extLst>
          </p:cNvPr>
          <p:cNvSpPr txBox="1"/>
          <p:nvPr/>
        </p:nvSpPr>
        <p:spPr>
          <a:xfrm>
            <a:off x="1172143" y="9193662"/>
            <a:ext cx="2921130" cy="548163"/>
          </a:xfrm>
          <a:prstGeom prst="rect">
            <a:avLst/>
          </a:prstGeom>
        </p:spPr>
        <p:txBody>
          <a:bodyPr wrap="square" lIns="0" tIns="0" rIns="0" bIns="0" rtlCol="0" anchor="t">
            <a:spAutoFit/>
          </a:bodyPr>
          <a:lstStyle/>
          <a:p>
            <a:pPr algn="l">
              <a:lnSpc>
                <a:spcPts val="4499"/>
              </a:lnSpc>
            </a:pPr>
            <a:r>
              <a:rPr lang="en-GB" sz="2998" dirty="0">
                <a:solidFill>
                  <a:srgbClr val="00E6FF"/>
                </a:solidFill>
                <a:latin typeface="Prata"/>
                <a:ea typeface="Prata"/>
                <a:cs typeface="Prata"/>
                <a:sym typeface="Prata"/>
              </a:rPr>
              <a:t>T</a:t>
            </a:r>
            <a:r>
              <a:rPr lang="en-US" sz="2998" dirty="0" err="1">
                <a:solidFill>
                  <a:srgbClr val="00E6FF"/>
                </a:solidFill>
                <a:latin typeface="Prata"/>
                <a:ea typeface="Prata"/>
                <a:cs typeface="Prata"/>
                <a:sym typeface="Prata"/>
              </a:rPr>
              <a:t>otal</a:t>
            </a:r>
            <a:r>
              <a:rPr lang="en-US" sz="2998" dirty="0">
                <a:solidFill>
                  <a:srgbClr val="00E6FF"/>
                </a:solidFill>
                <a:latin typeface="Prata"/>
                <a:ea typeface="Prata"/>
                <a:cs typeface="Prata"/>
                <a:sym typeface="Prata"/>
              </a:rPr>
              <a:t> Tax(5%)</a:t>
            </a:r>
          </a:p>
        </p:txBody>
      </p:sp>
      <p:sp>
        <p:nvSpPr>
          <p:cNvPr id="24" name="TextBox 9">
            <a:extLst>
              <a:ext uri="{FF2B5EF4-FFF2-40B4-BE49-F238E27FC236}">
                <a16:creationId xmlns:a16="http://schemas.microsoft.com/office/drawing/2014/main" id="{79F67C90-4274-4AAA-B1F1-78BA7D87B94D}"/>
              </a:ext>
            </a:extLst>
          </p:cNvPr>
          <p:cNvSpPr txBox="1"/>
          <p:nvPr/>
        </p:nvSpPr>
        <p:spPr>
          <a:xfrm>
            <a:off x="1716882" y="8666446"/>
            <a:ext cx="1686771" cy="542456"/>
          </a:xfrm>
          <a:prstGeom prst="rect">
            <a:avLst/>
          </a:prstGeom>
        </p:spPr>
        <p:txBody>
          <a:bodyPr wrap="square" lIns="0" tIns="0" rIns="0" bIns="0" rtlCol="0" anchor="t">
            <a:spAutoFit/>
          </a:bodyPr>
          <a:lstStyle/>
          <a:p>
            <a:pPr algn="l">
              <a:lnSpc>
                <a:spcPts val="4199"/>
              </a:lnSpc>
            </a:pPr>
            <a:r>
              <a:rPr lang="en-US" sz="3600" b="1" dirty="0">
                <a:solidFill>
                  <a:schemeClr val="bg1"/>
                </a:solidFill>
                <a:latin typeface="Prata"/>
                <a:ea typeface="Prata"/>
                <a:cs typeface="Prata"/>
                <a:sym typeface="Prata"/>
              </a:rPr>
              <a:t>1 .74k</a:t>
            </a:r>
          </a:p>
        </p:txBody>
      </p:sp>
      <p:grpSp>
        <p:nvGrpSpPr>
          <p:cNvPr id="25" name="Group 11">
            <a:extLst>
              <a:ext uri="{FF2B5EF4-FFF2-40B4-BE49-F238E27FC236}">
                <a16:creationId xmlns:a16="http://schemas.microsoft.com/office/drawing/2014/main" id="{BCF5C920-03DF-4C2D-A1D9-39E76C0D3F81}"/>
              </a:ext>
            </a:extLst>
          </p:cNvPr>
          <p:cNvGrpSpPr/>
          <p:nvPr/>
        </p:nvGrpSpPr>
        <p:grpSpPr>
          <a:xfrm rot="5400000">
            <a:off x="1031836" y="8052641"/>
            <a:ext cx="714672" cy="713529"/>
            <a:chOff x="0" y="0"/>
            <a:chExt cx="952896" cy="951372"/>
          </a:xfrm>
          <a:solidFill>
            <a:srgbClr val="00E6FF"/>
          </a:solidFill>
        </p:grpSpPr>
        <p:sp>
          <p:nvSpPr>
            <p:cNvPr id="26" name="Freeform 12">
              <a:extLst>
                <a:ext uri="{FF2B5EF4-FFF2-40B4-BE49-F238E27FC236}">
                  <a16:creationId xmlns:a16="http://schemas.microsoft.com/office/drawing/2014/main" id="{98E96D68-F069-4D8C-9197-C9409A7FEE6C}"/>
                </a:ext>
              </a:extLst>
            </p:cNvPr>
            <p:cNvSpPr/>
            <p:nvPr/>
          </p:nvSpPr>
          <p:spPr>
            <a:xfrm>
              <a:off x="0" y="0"/>
              <a:ext cx="952881" cy="951357"/>
            </a:xfrm>
            <a:custGeom>
              <a:avLst/>
              <a:gdLst/>
              <a:ahLst/>
              <a:cxnLst/>
              <a:rect l="l" t="t" r="r" b="b"/>
              <a:pathLst>
                <a:path w="952881" h="951357">
                  <a:moveTo>
                    <a:pt x="952881" y="951357"/>
                  </a:moveTo>
                  <a:lnTo>
                    <a:pt x="0" y="951357"/>
                  </a:lnTo>
                  <a:lnTo>
                    <a:pt x="0" y="0"/>
                  </a:lnTo>
                  <a:close/>
                </a:path>
              </a:pathLst>
            </a:custGeom>
            <a:grpFill/>
            <a:ln>
              <a:solidFill>
                <a:srgbClr val="FFA500"/>
              </a:solidFill>
            </a:ln>
          </p:spPr>
        </p:sp>
      </p:grpSp>
      <p:grpSp>
        <p:nvGrpSpPr>
          <p:cNvPr id="27" name="Group 7">
            <a:extLst>
              <a:ext uri="{FF2B5EF4-FFF2-40B4-BE49-F238E27FC236}">
                <a16:creationId xmlns:a16="http://schemas.microsoft.com/office/drawing/2014/main" id="{108A1808-EE1B-462E-9898-539A200D5EE7}"/>
              </a:ext>
            </a:extLst>
          </p:cNvPr>
          <p:cNvGrpSpPr/>
          <p:nvPr/>
        </p:nvGrpSpPr>
        <p:grpSpPr>
          <a:xfrm rot="5400000">
            <a:off x="1009248" y="2928443"/>
            <a:ext cx="714672" cy="713529"/>
            <a:chOff x="0" y="0"/>
            <a:chExt cx="952896" cy="951372"/>
          </a:xfrm>
          <a:solidFill>
            <a:srgbClr val="00E6FF"/>
          </a:solidFill>
        </p:grpSpPr>
        <p:sp>
          <p:nvSpPr>
            <p:cNvPr id="28" name="Freeform 8">
              <a:extLst>
                <a:ext uri="{FF2B5EF4-FFF2-40B4-BE49-F238E27FC236}">
                  <a16:creationId xmlns:a16="http://schemas.microsoft.com/office/drawing/2014/main" id="{A899872E-BC45-4B8E-BBA9-B1A42C5469A0}"/>
                </a:ext>
              </a:extLst>
            </p:cNvPr>
            <p:cNvSpPr/>
            <p:nvPr/>
          </p:nvSpPr>
          <p:spPr>
            <a:xfrm>
              <a:off x="0" y="0"/>
              <a:ext cx="952881" cy="951357"/>
            </a:xfrm>
            <a:custGeom>
              <a:avLst/>
              <a:gdLst/>
              <a:ahLst/>
              <a:cxnLst/>
              <a:rect l="l" t="t" r="r" b="b"/>
              <a:pathLst>
                <a:path w="952881" h="951357">
                  <a:moveTo>
                    <a:pt x="952881" y="951357"/>
                  </a:moveTo>
                  <a:lnTo>
                    <a:pt x="0" y="951357"/>
                  </a:lnTo>
                  <a:lnTo>
                    <a:pt x="0" y="0"/>
                  </a:lnTo>
                  <a:close/>
                </a:path>
              </a:pathLst>
            </a:custGeom>
            <a:grpFill/>
            <a:ln>
              <a:solidFill>
                <a:srgbClr val="FFA500"/>
              </a:solidFill>
            </a:ln>
          </p:spPr>
        </p:sp>
      </p:grpSp>
      <p:grpSp>
        <p:nvGrpSpPr>
          <p:cNvPr id="29" name="Group 19">
            <a:extLst>
              <a:ext uri="{FF2B5EF4-FFF2-40B4-BE49-F238E27FC236}">
                <a16:creationId xmlns:a16="http://schemas.microsoft.com/office/drawing/2014/main" id="{DBD3C5CA-CC2F-4D4F-94C8-B77CEBC027AB}"/>
              </a:ext>
            </a:extLst>
          </p:cNvPr>
          <p:cNvGrpSpPr/>
          <p:nvPr/>
        </p:nvGrpSpPr>
        <p:grpSpPr>
          <a:xfrm rot="5400000">
            <a:off x="6510294" y="2786951"/>
            <a:ext cx="714672" cy="713529"/>
            <a:chOff x="0" y="0"/>
            <a:chExt cx="952896" cy="951372"/>
          </a:xfrm>
          <a:solidFill>
            <a:srgbClr val="00E6FF"/>
          </a:solidFill>
        </p:grpSpPr>
        <p:sp>
          <p:nvSpPr>
            <p:cNvPr id="30" name="Freeform 20">
              <a:extLst>
                <a:ext uri="{FF2B5EF4-FFF2-40B4-BE49-F238E27FC236}">
                  <a16:creationId xmlns:a16="http://schemas.microsoft.com/office/drawing/2014/main" id="{5DCB74F4-A86A-4626-A271-E3FD14A8D3A1}"/>
                </a:ext>
              </a:extLst>
            </p:cNvPr>
            <p:cNvSpPr/>
            <p:nvPr/>
          </p:nvSpPr>
          <p:spPr>
            <a:xfrm>
              <a:off x="0" y="0"/>
              <a:ext cx="952881" cy="951357"/>
            </a:xfrm>
            <a:custGeom>
              <a:avLst/>
              <a:gdLst/>
              <a:ahLst/>
              <a:cxnLst/>
              <a:rect l="l" t="t" r="r" b="b"/>
              <a:pathLst>
                <a:path w="952881" h="951357">
                  <a:moveTo>
                    <a:pt x="952881" y="951357"/>
                  </a:moveTo>
                  <a:lnTo>
                    <a:pt x="0" y="951357"/>
                  </a:lnTo>
                  <a:lnTo>
                    <a:pt x="0" y="0"/>
                  </a:lnTo>
                  <a:close/>
                </a:path>
              </a:pathLst>
            </a:custGeom>
            <a:grpFill/>
            <a:ln>
              <a:solidFill>
                <a:srgbClr val="FFA500"/>
              </a:solidFill>
            </a:ln>
          </p:spPr>
        </p:sp>
      </p:grpSp>
      <p:grpSp>
        <p:nvGrpSpPr>
          <p:cNvPr id="31" name="Group 17">
            <a:extLst>
              <a:ext uri="{FF2B5EF4-FFF2-40B4-BE49-F238E27FC236}">
                <a16:creationId xmlns:a16="http://schemas.microsoft.com/office/drawing/2014/main" id="{707B449F-6D92-4AF6-8141-1082CA86E5D4}"/>
              </a:ext>
            </a:extLst>
          </p:cNvPr>
          <p:cNvGrpSpPr/>
          <p:nvPr/>
        </p:nvGrpSpPr>
        <p:grpSpPr>
          <a:xfrm rot="5400000">
            <a:off x="6567539" y="5368128"/>
            <a:ext cx="714672" cy="713529"/>
            <a:chOff x="0" y="0"/>
            <a:chExt cx="952896" cy="951372"/>
          </a:xfrm>
          <a:solidFill>
            <a:srgbClr val="00E6FF"/>
          </a:solidFill>
        </p:grpSpPr>
        <p:sp>
          <p:nvSpPr>
            <p:cNvPr id="32" name="Freeform 18">
              <a:extLst>
                <a:ext uri="{FF2B5EF4-FFF2-40B4-BE49-F238E27FC236}">
                  <a16:creationId xmlns:a16="http://schemas.microsoft.com/office/drawing/2014/main" id="{3919FAF0-A122-4574-A695-7781DA78E8C3}"/>
                </a:ext>
              </a:extLst>
            </p:cNvPr>
            <p:cNvSpPr/>
            <p:nvPr/>
          </p:nvSpPr>
          <p:spPr>
            <a:xfrm>
              <a:off x="0" y="0"/>
              <a:ext cx="952881" cy="951357"/>
            </a:xfrm>
            <a:custGeom>
              <a:avLst/>
              <a:gdLst/>
              <a:ahLst/>
              <a:cxnLst/>
              <a:rect l="l" t="t" r="r" b="b"/>
              <a:pathLst>
                <a:path w="952881" h="951357">
                  <a:moveTo>
                    <a:pt x="952881" y="951357"/>
                  </a:moveTo>
                  <a:lnTo>
                    <a:pt x="0" y="951357"/>
                  </a:lnTo>
                  <a:lnTo>
                    <a:pt x="0" y="0"/>
                  </a:lnTo>
                  <a:close/>
                </a:path>
              </a:pathLst>
            </a:custGeom>
            <a:grpFill/>
            <a:ln>
              <a:solidFill>
                <a:srgbClr val="FFA500"/>
              </a:solidFill>
            </a:ln>
          </p:spPr>
        </p:sp>
      </p:grpSp>
      <p:grpSp>
        <p:nvGrpSpPr>
          <p:cNvPr id="33" name="Group 7">
            <a:extLst>
              <a:ext uri="{FF2B5EF4-FFF2-40B4-BE49-F238E27FC236}">
                <a16:creationId xmlns:a16="http://schemas.microsoft.com/office/drawing/2014/main" id="{E3E91E95-1571-4F37-A4A5-962893A47127}"/>
              </a:ext>
            </a:extLst>
          </p:cNvPr>
          <p:cNvGrpSpPr/>
          <p:nvPr/>
        </p:nvGrpSpPr>
        <p:grpSpPr>
          <a:xfrm rot="5400000">
            <a:off x="1009248" y="2928444"/>
            <a:ext cx="714672" cy="713529"/>
            <a:chOff x="0" y="0"/>
            <a:chExt cx="952896" cy="951372"/>
          </a:xfrm>
          <a:solidFill>
            <a:srgbClr val="00E6FF"/>
          </a:solidFill>
        </p:grpSpPr>
        <p:sp>
          <p:nvSpPr>
            <p:cNvPr id="34" name="Freeform 8">
              <a:extLst>
                <a:ext uri="{FF2B5EF4-FFF2-40B4-BE49-F238E27FC236}">
                  <a16:creationId xmlns:a16="http://schemas.microsoft.com/office/drawing/2014/main" id="{441669A1-C2BF-472C-A82F-43049A2FBF84}"/>
                </a:ext>
              </a:extLst>
            </p:cNvPr>
            <p:cNvSpPr/>
            <p:nvPr/>
          </p:nvSpPr>
          <p:spPr>
            <a:xfrm>
              <a:off x="0" y="0"/>
              <a:ext cx="952881" cy="951357"/>
            </a:xfrm>
            <a:custGeom>
              <a:avLst/>
              <a:gdLst/>
              <a:ahLst/>
              <a:cxnLst/>
              <a:rect l="l" t="t" r="r" b="b"/>
              <a:pathLst>
                <a:path w="952881" h="951357">
                  <a:moveTo>
                    <a:pt x="952881" y="951357"/>
                  </a:moveTo>
                  <a:lnTo>
                    <a:pt x="0" y="951357"/>
                  </a:lnTo>
                  <a:lnTo>
                    <a:pt x="0" y="0"/>
                  </a:lnTo>
                  <a:close/>
                </a:path>
              </a:pathLst>
            </a:custGeom>
            <a:grpFill/>
            <a:ln>
              <a:solidFill>
                <a:srgbClr val="FFA500"/>
              </a:solidFill>
            </a:ln>
          </p:spPr>
        </p:sp>
      </p:grpSp>
      <p:grpSp>
        <p:nvGrpSpPr>
          <p:cNvPr id="35" name="Group 19">
            <a:extLst>
              <a:ext uri="{FF2B5EF4-FFF2-40B4-BE49-F238E27FC236}">
                <a16:creationId xmlns:a16="http://schemas.microsoft.com/office/drawing/2014/main" id="{A49231B8-0459-4743-B5AF-ECBC171E045D}"/>
              </a:ext>
            </a:extLst>
          </p:cNvPr>
          <p:cNvGrpSpPr/>
          <p:nvPr/>
        </p:nvGrpSpPr>
        <p:grpSpPr>
          <a:xfrm rot="5400000">
            <a:off x="6510294" y="2786952"/>
            <a:ext cx="714672" cy="713529"/>
            <a:chOff x="0" y="0"/>
            <a:chExt cx="952896" cy="951372"/>
          </a:xfrm>
          <a:solidFill>
            <a:srgbClr val="00E6FF"/>
          </a:solidFill>
        </p:grpSpPr>
        <p:sp>
          <p:nvSpPr>
            <p:cNvPr id="36" name="Freeform 20">
              <a:extLst>
                <a:ext uri="{FF2B5EF4-FFF2-40B4-BE49-F238E27FC236}">
                  <a16:creationId xmlns:a16="http://schemas.microsoft.com/office/drawing/2014/main" id="{A19099BA-AD8D-4363-971E-E0E1923721C8}"/>
                </a:ext>
              </a:extLst>
            </p:cNvPr>
            <p:cNvSpPr/>
            <p:nvPr/>
          </p:nvSpPr>
          <p:spPr>
            <a:xfrm>
              <a:off x="0" y="0"/>
              <a:ext cx="952881" cy="951357"/>
            </a:xfrm>
            <a:custGeom>
              <a:avLst/>
              <a:gdLst/>
              <a:ahLst/>
              <a:cxnLst/>
              <a:rect l="l" t="t" r="r" b="b"/>
              <a:pathLst>
                <a:path w="952881" h="951357">
                  <a:moveTo>
                    <a:pt x="952881" y="951357"/>
                  </a:moveTo>
                  <a:lnTo>
                    <a:pt x="0" y="951357"/>
                  </a:lnTo>
                  <a:lnTo>
                    <a:pt x="0" y="0"/>
                  </a:lnTo>
                  <a:close/>
                </a:path>
              </a:pathLst>
            </a:custGeom>
            <a:grpFill/>
            <a:ln>
              <a:solidFill>
                <a:srgbClr val="FFA500"/>
              </a:solidFill>
            </a:ln>
          </p:spPr>
        </p:sp>
      </p:grpSp>
      <p:grpSp>
        <p:nvGrpSpPr>
          <p:cNvPr id="37" name="Group 11">
            <a:extLst>
              <a:ext uri="{FF2B5EF4-FFF2-40B4-BE49-F238E27FC236}">
                <a16:creationId xmlns:a16="http://schemas.microsoft.com/office/drawing/2014/main" id="{33714AC9-79DC-4856-97CE-FDAF8A64450F}"/>
              </a:ext>
            </a:extLst>
          </p:cNvPr>
          <p:cNvGrpSpPr/>
          <p:nvPr/>
        </p:nvGrpSpPr>
        <p:grpSpPr>
          <a:xfrm rot="5400000">
            <a:off x="1060891" y="5593446"/>
            <a:ext cx="714672" cy="713529"/>
            <a:chOff x="0" y="0"/>
            <a:chExt cx="952896" cy="951372"/>
          </a:xfrm>
          <a:solidFill>
            <a:srgbClr val="00E6FF"/>
          </a:solidFill>
        </p:grpSpPr>
        <p:sp>
          <p:nvSpPr>
            <p:cNvPr id="38" name="Freeform 12">
              <a:extLst>
                <a:ext uri="{FF2B5EF4-FFF2-40B4-BE49-F238E27FC236}">
                  <a16:creationId xmlns:a16="http://schemas.microsoft.com/office/drawing/2014/main" id="{84B35AA1-4EE2-496F-B107-949ABD368BD5}"/>
                </a:ext>
              </a:extLst>
            </p:cNvPr>
            <p:cNvSpPr/>
            <p:nvPr/>
          </p:nvSpPr>
          <p:spPr>
            <a:xfrm>
              <a:off x="0" y="0"/>
              <a:ext cx="952881" cy="951357"/>
            </a:xfrm>
            <a:custGeom>
              <a:avLst/>
              <a:gdLst/>
              <a:ahLst/>
              <a:cxnLst/>
              <a:rect l="l" t="t" r="r" b="b"/>
              <a:pathLst>
                <a:path w="952881" h="951357">
                  <a:moveTo>
                    <a:pt x="952881" y="951357"/>
                  </a:moveTo>
                  <a:lnTo>
                    <a:pt x="0" y="951357"/>
                  </a:lnTo>
                  <a:lnTo>
                    <a:pt x="0" y="0"/>
                  </a:lnTo>
                  <a:close/>
                </a:path>
              </a:pathLst>
            </a:custGeom>
            <a:grpFill/>
            <a:ln>
              <a:solidFill>
                <a:srgbClr val="FFA500"/>
              </a:solidFill>
            </a:ln>
          </p:spPr>
        </p:sp>
      </p:grpSp>
      <p:grpSp>
        <p:nvGrpSpPr>
          <p:cNvPr id="39" name="Group 17">
            <a:extLst>
              <a:ext uri="{FF2B5EF4-FFF2-40B4-BE49-F238E27FC236}">
                <a16:creationId xmlns:a16="http://schemas.microsoft.com/office/drawing/2014/main" id="{3981961A-3A3D-490D-AC5A-3AC94232D6C0}"/>
              </a:ext>
            </a:extLst>
          </p:cNvPr>
          <p:cNvGrpSpPr/>
          <p:nvPr/>
        </p:nvGrpSpPr>
        <p:grpSpPr>
          <a:xfrm rot="5400000">
            <a:off x="6567539" y="5368129"/>
            <a:ext cx="714672" cy="713529"/>
            <a:chOff x="0" y="0"/>
            <a:chExt cx="952896" cy="951372"/>
          </a:xfrm>
          <a:solidFill>
            <a:srgbClr val="00E6FF"/>
          </a:solidFill>
        </p:grpSpPr>
        <p:sp>
          <p:nvSpPr>
            <p:cNvPr id="40" name="Freeform 18">
              <a:extLst>
                <a:ext uri="{FF2B5EF4-FFF2-40B4-BE49-F238E27FC236}">
                  <a16:creationId xmlns:a16="http://schemas.microsoft.com/office/drawing/2014/main" id="{3FE72BD3-4C26-47E8-9769-8F4530C65972}"/>
                </a:ext>
              </a:extLst>
            </p:cNvPr>
            <p:cNvSpPr/>
            <p:nvPr/>
          </p:nvSpPr>
          <p:spPr>
            <a:xfrm>
              <a:off x="0" y="0"/>
              <a:ext cx="952881" cy="951357"/>
            </a:xfrm>
            <a:custGeom>
              <a:avLst/>
              <a:gdLst/>
              <a:ahLst/>
              <a:cxnLst/>
              <a:rect l="l" t="t" r="r" b="b"/>
              <a:pathLst>
                <a:path w="952881" h="951357">
                  <a:moveTo>
                    <a:pt x="952881" y="951357"/>
                  </a:moveTo>
                  <a:lnTo>
                    <a:pt x="0" y="951357"/>
                  </a:lnTo>
                  <a:lnTo>
                    <a:pt x="0" y="0"/>
                  </a:lnTo>
                  <a:close/>
                </a:path>
              </a:pathLst>
            </a:custGeom>
            <a:grpFill/>
            <a:ln>
              <a:solidFill>
                <a:srgbClr val="FFA500"/>
              </a:solidFill>
            </a:ln>
          </p:spPr>
        </p:sp>
      </p:grpSp>
      <p:grpSp>
        <p:nvGrpSpPr>
          <p:cNvPr id="41" name="Group 7">
            <a:extLst>
              <a:ext uri="{FF2B5EF4-FFF2-40B4-BE49-F238E27FC236}">
                <a16:creationId xmlns:a16="http://schemas.microsoft.com/office/drawing/2014/main" id="{0585FEB5-5399-438D-9786-A207CBB089F7}"/>
              </a:ext>
            </a:extLst>
          </p:cNvPr>
          <p:cNvGrpSpPr/>
          <p:nvPr/>
        </p:nvGrpSpPr>
        <p:grpSpPr>
          <a:xfrm rot="5400000">
            <a:off x="1009248" y="2928445"/>
            <a:ext cx="714672" cy="713529"/>
            <a:chOff x="0" y="0"/>
            <a:chExt cx="952896" cy="951372"/>
          </a:xfrm>
          <a:solidFill>
            <a:srgbClr val="00E6FF"/>
          </a:solidFill>
        </p:grpSpPr>
        <p:sp>
          <p:nvSpPr>
            <p:cNvPr id="42" name="Freeform 8">
              <a:extLst>
                <a:ext uri="{FF2B5EF4-FFF2-40B4-BE49-F238E27FC236}">
                  <a16:creationId xmlns:a16="http://schemas.microsoft.com/office/drawing/2014/main" id="{07B06624-EEC8-417F-B314-C8C02BA06BB5}"/>
                </a:ext>
              </a:extLst>
            </p:cNvPr>
            <p:cNvSpPr/>
            <p:nvPr/>
          </p:nvSpPr>
          <p:spPr>
            <a:xfrm>
              <a:off x="0" y="0"/>
              <a:ext cx="952881" cy="951357"/>
            </a:xfrm>
            <a:custGeom>
              <a:avLst/>
              <a:gdLst/>
              <a:ahLst/>
              <a:cxnLst/>
              <a:rect l="l" t="t" r="r" b="b"/>
              <a:pathLst>
                <a:path w="952881" h="951357">
                  <a:moveTo>
                    <a:pt x="952881" y="951357"/>
                  </a:moveTo>
                  <a:lnTo>
                    <a:pt x="0" y="951357"/>
                  </a:lnTo>
                  <a:lnTo>
                    <a:pt x="0" y="0"/>
                  </a:lnTo>
                  <a:close/>
                </a:path>
              </a:pathLst>
            </a:custGeom>
            <a:grpFill/>
            <a:ln>
              <a:solidFill>
                <a:srgbClr val="FFA500"/>
              </a:solidFill>
            </a:ln>
          </p:spPr>
        </p:sp>
      </p:grpSp>
      <p:grpSp>
        <p:nvGrpSpPr>
          <p:cNvPr id="43" name="Group 19">
            <a:extLst>
              <a:ext uri="{FF2B5EF4-FFF2-40B4-BE49-F238E27FC236}">
                <a16:creationId xmlns:a16="http://schemas.microsoft.com/office/drawing/2014/main" id="{3D01ABEB-42F4-41F8-A72D-4067A03E8FA4}"/>
              </a:ext>
            </a:extLst>
          </p:cNvPr>
          <p:cNvGrpSpPr/>
          <p:nvPr/>
        </p:nvGrpSpPr>
        <p:grpSpPr>
          <a:xfrm rot="5400000">
            <a:off x="6510294" y="2786953"/>
            <a:ext cx="714672" cy="713529"/>
            <a:chOff x="0" y="0"/>
            <a:chExt cx="952896" cy="951372"/>
          </a:xfrm>
          <a:solidFill>
            <a:srgbClr val="00E6FF"/>
          </a:solidFill>
        </p:grpSpPr>
        <p:sp>
          <p:nvSpPr>
            <p:cNvPr id="44" name="Freeform 20">
              <a:extLst>
                <a:ext uri="{FF2B5EF4-FFF2-40B4-BE49-F238E27FC236}">
                  <a16:creationId xmlns:a16="http://schemas.microsoft.com/office/drawing/2014/main" id="{8FC03687-8B53-46BA-B6FD-08B3732DB8F2}"/>
                </a:ext>
              </a:extLst>
            </p:cNvPr>
            <p:cNvSpPr/>
            <p:nvPr/>
          </p:nvSpPr>
          <p:spPr>
            <a:xfrm>
              <a:off x="0" y="0"/>
              <a:ext cx="952881" cy="951357"/>
            </a:xfrm>
            <a:custGeom>
              <a:avLst/>
              <a:gdLst/>
              <a:ahLst/>
              <a:cxnLst/>
              <a:rect l="l" t="t" r="r" b="b"/>
              <a:pathLst>
                <a:path w="952881" h="951357">
                  <a:moveTo>
                    <a:pt x="952881" y="951357"/>
                  </a:moveTo>
                  <a:lnTo>
                    <a:pt x="0" y="951357"/>
                  </a:lnTo>
                  <a:lnTo>
                    <a:pt x="0" y="0"/>
                  </a:lnTo>
                  <a:close/>
                </a:path>
              </a:pathLst>
            </a:custGeom>
            <a:grpFill/>
            <a:ln>
              <a:solidFill>
                <a:srgbClr val="FFA500"/>
              </a:solidFill>
            </a:ln>
          </p:spPr>
        </p:sp>
      </p:grpSp>
      <p:grpSp>
        <p:nvGrpSpPr>
          <p:cNvPr id="45" name="Group 11">
            <a:extLst>
              <a:ext uri="{FF2B5EF4-FFF2-40B4-BE49-F238E27FC236}">
                <a16:creationId xmlns:a16="http://schemas.microsoft.com/office/drawing/2014/main" id="{4B1954D9-3970-4923-9CE1-C16311D5EE5E}"/>
              </a:ext>
            </a:extLst>
          </p:cNvPr>
          <p:cNvGrpSpPr/>
          <p:nvPr/>
        </p:nvGrpSpPr>
        <p:grpSpPr>
          <a:xfrm rot="5400000">
            <a:off x="1031836" y="8052643"/>
            <a:ext cx="714672" cy="713529"/>
            <a:chOff x="0" y="0"/>
            <a:chExt cx="952896" cy="951372"/>
          </a:xfrm>
          <a:solidFill>
            <a:srgbClr val="00E6FF"/>
          </a:solidFill>
        </p:grpSpPr>
        <p:sp>
          <p:nvSpPr>
            <p:cNvPr id="46" name="Freeform 12">
              <a:extLst>
                <a:ext uri="{FF2B5EF4-FFF2-40B4-BE49-F238E27FC236}">
                  <a16:creationId xmlns:a16="http://schemas.microsoft.com/office/drawing/2014/main" id="{AB53E1D1-E368-49D6-8731-E1DE52A80EBF}"/>
                </a:ext>
              </a:extLst>
            </p:cNvPr>
            <p:cNvSpPr/>
            <p:nvPr/>
          </p:nvSpPr>
          <p:spPr>
            <a:xfrm>
              <a:off x="0" y="0"/>
              <a:ext cx="952881" cy="951357"/>
            </a:xfrm>
            <a:custGeom>
              <a:avLst/>
              <a:gdLst/>
              <a:ahLst/>
              <a:cxnLst/>
              <a:rect l="l" t="t" r="r" b="b"/>
              <a:pathLst>
                <a:path w="952881" h="951357">
                  <a:moveTo>
                    <a:pt x="952881" y="951357"/>
                  </a:moveTo>
                  <a:lnTo>
                    <a:pt x="0" y="951357"/>
                  </a:lnTo>
                  <a:lnTo>
                    <a:pt x="0" y="0"/>
                  </a:lnTo>
                  <a:close/>
                </a:path>
              </a:pathLst>
            </a:custGeom>
            <a:grpFill/>
            <a:ln>
              <a:solidFill>
                <a:srgbClr val="00E6FF"/>
              </a:solidFill>
            </a:ln>
          </p:spPr>
        </p:sp>
      </p:grpSp>
      <p:grpSp>
        <p:nvGrpSpPr>
          <p:cNvPr id="47" name="Group 11">
            <a:extLst>
              <a:ext uri="{FF2B5EF4-FFF2-40B4-BE49-F238E27FC236}">
                <a16:creationId xmlns:a16="http://schemas.microsoft.com/office/drawing/2014/main" id="{F4578D1D-BF82-45F9-A907-9CFD46FC58CB}"/>
              </a:ext>
            </a:extLst>
          </p:cNvPr>
          <p:cNvGrpSpPr/>
          <p:nvPr/>
        </p:nvGrpSpPr>
        <p:grpSpPr>
          <a:xfrm rot="5400000">
            <a:off x="1060891" y="5593451"/>
            <a:ext cx="714672" cy="713529"/>
            <a:chOff x="0" y="0"/>
            <a:chExt cx="952896" cy="951372"/>
          </a:xfrm>
          <a:solidFill>
            <a:srgbClr val="00E6FF"/>
          </a:solidFill>
        </p:grpSpPr>
        <p:sp>
          <p:nvSpPr>
            <p:cNvPr id="48" name="Freeform 12">
              <a:extLst>
                <a:ext uri="{FF2B5EF4-FFF2-40B4-BE49-F238E27FC236}">
                  <a16:creationId xmlns:a16="http://schemas.microsoft.com/office/drawing/2014/main" id="{B6848629-0394-452F-AE48-974A97637D5E}"/>
                </a:ext>
              </a:extLst>
            </p:cNvPr>
            <p:cNvSpPr/>
            <p:nvPr/>
          </p:nvSpPr>
          <p:spPr>
            <a:xfrm>
              <a:off x="0" y="0"/>
              <a:ext cx="952881" cy="951357"/>
            </a:xfrm>
            <a:custGeom>
              <a:avLst/>
              <a:gdLst/>
              <a:ahLst/>
              <a:cxnLst/>
              <a:rect l="l" t="t" r="r" b="b"/>
              <a:pathLst>
                <a:path w="952881" h="951357">
                  <a:moveTo>
                    <a:pt x="952881" y="951357"/>
                  </a:moveTo>
                  <a:lnTo>
                    <a:pt x="0" y="951357"/>
                  </a:lnTo>
                  <a:lnTo>
                    <a:pt x="0" y="0"/>
                  </a:lnTo>
                  <a:close/>
                </a:path>
              </a:pathLst>
            </a:custGeom>
            <a:grpFill/>
            <a:ln>
              <a:solidFill>
                <a:srgbClr val="00E6FF"/>
              </a:solidFill>
            </a:ln>
          </p:spPr>
        </p:sp>
      </p:grpSp>
      <p:grpSp>
        <p:nvGrpSpPr>
          <p:cNvPr id="49" name="Group 17">
            <a:extLst>
              <a:ext uri="{FF2B5EF4-FFF2-40B4-BE49-F238E27FC236}">
                <a16:creationId xmlns:a16="http://schemas.microsoft.com/office/drawing/2014/main" id="{98F9D449-D8C0-40F4-B497-0A5DF3BB6254}"/>
              </a:ext>
            </a:extLst>
          </p:cNvPr>
          <p:cNvGrpSpPr/>
          <p:nvPr/>
        </p:nvGrpSpPr>
        <p:grpSpPr>
          <a:xfrm rot="5400000">
            <a:off x="6567539" y="5368132"/>
            <a:ext cx="714672" cy="713529"/>
            <a:chOff x="0" y="0"/>
            <a:chExt cx="952896" cy="951372"/>
          </a:xfrm>
          <a:solidFill>
            <a:srgbClr val="00E6FF"/>
          </a:solidFill>
        </p:grpSpPr>
        <p:sp>
          <p:nvSpPr>
            <p:cNvPr id="50" name="Freeform 18">
              <a:extLst>
                <a:ext uri="{FF2B5EF4-FFF2-40B4-BE49-F238E27FC236}">
                  <a16:creationId xmlns:a16="http://schemas.microsoft.com/office/drawing/2014/main" id="{E6DB0240-92FA-4756-9E89-CD082AFE41CB}"/>
                </a:ext>
              </a:extLst>
            </p:cNvPr>
            <p:cNvSpPr/>
            <p:nvPr/>
          </p:nvSpPr>
          <p:spPr>
            <a:xfrm>
              <a:off x="0" y="0"/>
              <a:ext cx="952881" cy="951357"/>
            </a:xfrm>
            <a:custGeom>
              <a:avLst/>
              <a:gdLst/>
              <a:ahLst/>
              <a:cxnLst/>
              <a:rect l="l" t="t" r="r" b="b"/>
              <a:pathLst>
                <a:path w="952881" h="951357">
                  <a:moveTo>
                    <a:pt x="952881" y="951357"/>
                  </a:moveTo>
                  <a:lnTo>
                    <a:pt x="0" y="951357"/>
                  </a:lnTo>
                  <a:lnTo>
                    <a:pt x="0" y="0"/>
                  </a:lnTo>
                  <a:close/>
                </a:path>
              </a:pathLst>
            </a:custGeom>
            <a:grpFill/>
            <a:ln>
              <a:solidFill>
                <a:srgbClr val="00E6FF"/>
              </a:solidFill>
            </a:ln>
          </p:spPr>
        </p:sp>
      </p:grpSp>
      <p:grpSp>
        <p:nvGrpSpPr>
          <p:cNvPr id="51" name="Group 7">
            <a:extLst>
              <a:ext uri="{FF2B5EF4-FFF2-40B4-BE49-F238E27FC236}">
                <a16:creationId xmlns:a16="http://schemas.microsoft.com/office/drawing/2014/main" id="{B161DE88-D954-413F-85EC-F69A456035F4}"/>
              </a:ext>
            </a:extLst>
          </p:cNvPr>
          <p:cNvGrpSpPr/>
          <p:nvPr/>
        </p:nvGrpSpPr>
        <p:grpSpPr>
          <a:xfrm rot="5400000">
            <a:off x="1009248" y="2928449"/>
            <a:ext cx="714672" cy="713529"/>
            <a:chOff x="0" y="0"/>
            <a:chExt cx="952896" cy="951372"/>
          </a:xfrm>
          <a:solidFill>
            <a:srgbClr val="00E6FF"/>
          </a:solidFill>
        </p:grpSpPr>
        <p:sp>
          <p:nvSpPr>
            <p:cNvPr id="52" name="Freeform 8">
              <a:extLst>
                <a:ext uri="{FF2B5EF4-FFF2-40B4-BE49-F238E27FC236}">
                  <a16:creationId xmlns:a16="http://schemas.microsoft.com/office/drawing/2014/main" id="{CCD7A7CC-A113-468F-A0D9-7CE4CABA5381}"/>
                </a:ext>
              </a:extLst>
            </p:cNvPr>
            <p:cNvSpPr/>
            <p:nvPr/>
          </p:nvSpPr>
          <p:spPr>
            <a:xfrm>
              <a:off x="0" y="0"/>
              <a:ext cx="952881" cy="951357"/>
            </a:xfrm>
            <a:custGeom>
              <a:avLst/>
              <a:gdLst/>
              <a:ahLst/>
              <a:cxnLst/>
              <a:rect l="l" t="t" r="r" b="b"/>
              <a:pathLst>
                <a:path w="952881" h="951357">
                  <a:moveTo>
                    <a:pt x="952881" y="951357"/>
                  </a:moveTo>
                  <a:lnTo>
                    <a:pt x="0" y="951357"/>
                  </a:lnTo>
                  <a:lnTo>
                    <a:pt x="0" y="0"/>
                  </a:lnTo>
                  <a:close/>
                </a:path>
              </a:pathLst>
            </a:custGeom>
            <a:grpFill/>
            <a:ln>
              <a:solidFill>
                <a:srgbClr val="00E6FF"/>
              </a:solidFill>
            </a:ln>
          </p:spPr>
        </p:sp>
      </p:grpSp>
      <p:grpSp>
        <p:nvGrpSpPr>
          <p:cNvPr id="53" name="Group 19">
            <a:extLst>
              <a:ext uri="{FF2B5EF4-FFF2-40B4-BE49-F238E27FC236}">
                <a16:creationId xmlns:a16="http://schemas.microsoft.com/office/drawing/2014/main" id="{EC1300AF-ED21-4F9C-9F64-44285BFA084C}"/>
              </a:ext>
            </a:extLst>
          </p:cNvPr>
          <p:cNvGrpSpPr/>
          <p:nvPr/>
        </p:nvGrpSpPr>
        <p:grpSpPr>
          <a:xfrm rot="5400000">
            <a:off x="6510294" y="2786956"/>
            <a:ext cx="714672" cy="713529"/>
            <a:chOff x="0" y="0"/>
            <a:chExt cx="952896" cy="951372"/>
          </a:xfrm>
          <a:solidFill>
            <a:srgbClr val="00E6FF"/>
          </a:solidFill>
        </p:grpSpPr>
        <p:sp>
          <p:nvSpPr>
            <p:cNvPr id="54" name="Freeform 20">
              <a:extLst>
                <a:ext uri="{FF2B5EF4-FFF2-40B4-BE49-F238E27FC236}">
                  <a16:creationId xmlns:a16="http://schemas.microsoft.com/office/drawing/2014/main" id="{F5D02C0A-74EE-4D8D-B7B3-71113C7D3CD7}"/>
                </a:ext>
              </a:extLst>
            </p:cNvPr>
            <p:cNvSpPr/>
            <p:nvPr/>
          </p:nvSpPr>
          <p:spPr>
            <a:xfrm>
              <a:off x="0" y="0"/>
              <a:ext cx="952881" cy="951357"/>
            </a:xfrm>
            <a:custGeom>
              <a:avLst/>
              <a:gdLst/>
              <a:ahLst/>
              <a:cxnLst/>
              <a:rect l="l" t="t" r="r" b="b"/>
              <a:pathLst>
                <a:path w="952881" h="951357">
                  <a:moveTo>
                    <a:pt x="952881" y="951357"/>
                  </a:moveTo>
                  <a:lnTo>
                    <a:pt x="0" y="951357"/>
                  </a:lnTo>
                  <a:lnTo>
                    <a:pt x="0" y="0"/>
                  </a:lnTo>
                  <a:close/>
                </a:path>
              </a:pathLst>
            </a:custGeom>
            <a:grpFill/>
            <a:ln>
              <a:solidFill>
                <a:srgbClr val="00E6FF"/>
              </a:solidFill>
            </a:ln>
          </p:spPr>
        </p:sp>
      </p:gr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B1E54"/>
        </a:solidFill>
        <a:effectLst/>
      </p:bgPr>
    </p:bg>
    <p:spTree>
      <p:nvGrpSpPr>
        <p:cNvPr id="1" name=""/>
        <p:cNvGrpSpPr/>
        <p:nvPr/>
      </p:nvGrpSpPr>
      <p:grpSpPr>
        <a:xfrm>
          <a:off x="0" y="0"/>
          <a:ext cx="0" cy="0"/>
          <a:chOff x="0" y="0"/>
          <a:chExt cx="0" cy="0"/>
        </a:xfrm>
      </p:grpSpPr>
      <p:grpSp>
        <p:nvGrpSpPr>
          <p:cNvPr id="2" name="Group 2"/>
          <p:cNvGrpSpPr/>
          <p:nvPr/>
        </p:nvGrpSpPr>
        <p:grpSpPr>
          <a:xfrm>
            <a:off x="8992411" y="2363810"/>
            <a:ext cx="7261733" cy="5716996"/>
            <a:chOff x="0" y="0"/>
            <a:chExt cx="3730237" cy="2936730"/>
          </a:xfrm>
          <a:solidFill>
            <a:srgbClr val="00E6FF"/>
          </a:solidFill>
        </p:grpSpPr>
        <p:sp>
          <p:nvSpPr>
            <p:cNvPr id="3" name="Freeform 3"/>
            <p:cNvSpPr/>
            <p:nvPr/>
          </p:nvSpPr>
          <p:spPr>
            <a:xfrm>
              <a:off x="0" y="0"/>
              <a:ext cx="3730237" cy="2936730"/>
            </a:xfrm>
            <a:custGeom>
              <a:avLst/>
              <a:gdLst/>
              <a:ahLst/>
              <a:cxnLst/>
              <a:rect l="l" t="t" r="r" b="b"/>
              <a:pathLst>
                <a:path w="3730237" h="2936730">
                  <a:moveTo>
                    <a:pt x="0" y="0"/>
                  </a:moveTo>
                  <a:lnTo>
                    <a:pt x="0" y="2936730"/>
                  </a:lnTo>
                  <a:lnTo>
                    <a:pt x="3730237" y="2936730"/>
                  </a:lnTo>
                  <a:lnTo>
                    <a:pt x="3730237" y="0"/>
                  </a:lnTo>
                  <a:lnTo>
                    <a:pt x="0" y="0"/>
                  </a:lnTo>
                  <a:close/>
                  <a:moveTo>
                    <a:pt x="3669277" y="2875770"/>
                  </a:moveTo>
                  <a:lnTo>
                    <a:pt x="59690" y="2875770"/>
                  </a:lnTo>
                  <a:lnTo>
                    <a:pt x="59690" y="59690"/>
                  </a:lnTo>
                  <a:lnTo>
                    <a:pt x="3669277" y="59690"/>
                  </a:lnTo>
                  <a:lnTo>
                    <a:pt x="3669277" y="2875770"/>
                  </a:lnTo>
                  <a:close/>
                </a:path>
              </a:pathLst>
            </a:custGeom>
            <a:grpFill/>
            <a:ln>
              <a:solidFill>
                <a:srgbClr val="00E6FF"/>
              </a:solidFill>
            </a:ln>
          </p:spPr>
        </p:sp>
      </p:grpSp>
      <p:grpSp>
        <p:nvGrpSpPr>
          <p:cNvPr id="4" name="Group 4"/>
          <p:cNvGrpSpPr/>
          <p:nvPr/>
        </p:nvGrpSpPr>
        <p:grpSpPr>
          <a:xfrm>
            <a:off x="7266012" y="1896318"/>
            <a:ext cx="10914916" cy="7025173"/>
            <a:chOff x="0" y="0"/>
            <a:chExt cx="5513070" cy="3548380"/>
          </a:xfrm>
        </p:grpSpPr>
        <p:sp>
          <p:nvSpPr>
            <p:cNvPr id="5" name="Freeform 5"/>
            <p:cNvSpPr/>
            <p:nvPr/>
          </p:nvSpPr>
          <p:spPr>
            <a:xfrm>
              <a:off x="-2540" y="-15240"/>
              <a:ext cx="5515610" cy="3563620"/>
            </a:xfrm>
            <a:custGeom>
              <a:avLst/>
              <a:gdLst/>
              <a:ahLst/>
              <a:cxnLst/>
              <a:rect l="l" t="t" r="r" b="b"/>
              <a:pathLst>
                <a:path w="5515610" h="356362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2"/>
              <a:stretch>
                <a:fillRect t="-1872" b="-1872"/>
              </a:stretch>
            </a:blipFill>
          </p:spPr>
        </p:sp>
      </p:grpSp>
      <p:grpSp>
        <p:nvGrpSpPr>
          <p:cNvPr id="6" name="Group 6"/>
          <p:cNvGrpSpPr/>
          <p:nvPr/>
        </p:nvGrpSpPr>
        <p:grpSpPr>
          <a:xfrm>
            <a:off x="990600" y="641839"/>
            <a:ext cx="6515100" cy="7906613"/>
            <a:chOff x="-50800" y="-571586"/>
            <a:chExt cx="8686799" cy="9234620"/>
          </a:xfrm>
        </p:grpSpPr>
        <p:sp>
          <p:nvSpPr>
            <p:cNvPr id="7" name="TextBox 7"/>
            <p:cNvSpPr txBox="1"/>
            <p:nvPr/>
          </p:nvSpPr>
          <p:spPr>
            <a:xfrm>
              <a:off x="253999" y="-571586"/>
              <a:ext cx="7795235" cy="3299797"/>
            </a:xfrm>
            <a:prstGeom prst="rect">
              <a:avLst/>
            </a:prstGeom>
          </p:spPr>
          <p:txBody>
            <a:bodyPr wrap="square" lIns="0" tIns="0" rIns="0" bIns="0" rtlCol="0" anchor="t">
              <a:spAutoFit/>
            </a:bodyPr>
            <a:lstStyle/>
            <a:p>
              <a:pPr marL="0" lvl="0" indent="0" algn="ctr">
                <a:lnSpc>
                  <a:spcPts val="7295"/>
                </a:lnSpc>
              </a:pPr>
              <a:r>
                <a:rPr lang="en-US" sz="6079" b="1" dirty="0">
                  <a:ln>
                    <a:solidFill>
                      <a:sysClr val="windowText" lastClr="000000"/>
                    </a:solidFill>
                  </a:ln>
                  <a:solidFill>
                    <a:srgbClr val="00E6FF"/>
                  </a:solidFill>
                  <a:effectLst>
                    <a:outerShdw blurRad="60007" dist="310007" dir="7680000" sy="30000" kx="1300200" algn="ctr" rotWithShape="0">
                      <a:prstClr val="black">
                        <a:alpha val="32000"/>
                      </a:prstClr>
                    </a:outerShdw>
                  </a:effectLst>
                  <a:latin typeface="Prata"/>
                  <a:ea typeface="Prata"/>
                  <a:cs typeface="Prata"/>
                  <a:sym typeface="Prata"/>
                </a:rPr>
                <a:t>Sales Performance Overview</a:t>
              </a:r>
            </a:p>
          </p:txBody>
        </p:sp>
        <p:sp>
          <p:nvSpPr>
            <p:cNvPr id="8" name="TextBox 8"/>
            <p:cNvSpPr txBox="1"/>
            <p:nvPr/>
          </p:nvSpPr>
          <p:spPr>
            <a:xfrm>
              <a:off x="-50800" y="3446958"/>
              <a:ext cx="8686799" cy="5216076"/>
            </a:xfrm>
            <a:prstGeom prst="rect">
              <a:avLst/>
            </a:prstGeom>
          </p:spPr>
          <p:txBody>
            <a:bodyPr wrap="square" lIns="0" tIns="0" rIns="0" bIns="0" rtlCol="0" anchor="t">
              <a:spAutoFit/>
            </a:bodyPr>
            <a:lstStyle/>
            <a:p>
              <a:pPr marL="0" lvl="0" indent="0" algn="ctr">
                <a:lnSpc>
                  <a:spcPts val="2927"/>
                </a:lnSpc>
              </a:pPr>
              <a:r>
                <a:rPr lang="en-US" sz="3200" dirty="0">
                  <a:solidFill>
                    <a:schemeClr val="bg1"/>
                  </a:solidFill>
                  <a:latin typeface="Times New Roman" panose="02020603050405020304" pitchFamily="18" charset="0"/>
                  <a:ea typeface="Raleway"/>
                  <a:cs typeface="Times New Roman" panose="02020603050405020304" pitchFamily="18" charset="0"/>
                  <a:sym typeface="Raleway"/>
                </a:rPr>
                <a:t>Total Sales By Product Line</a:t>
              </a:r>
            </a:p>
            <a:p>
              <a:pPr marL="0" lvl="0" indent="0" algn="ctr">
                <a:lnSpc>
                  <a:spcPts val="2927"/>
                </a:lnSpc>
              </a:pPr>
              <a:endParaRPr lang="en-US" sz="3200" dirty="0">
                <a:solidFill>
                  <a:schemeClr val="bg1"/>
                </a:solidFill>
                <a:latin typeface="Times New Roman" panose="02020603050405020304" pitchFamily="18" charset="0"/>
                <a:ea typeface="Raleway"/>
                <a:cs typeface="Times New Roman" panose="02020603050405020304" pitchFamily="18" charset="0"/>
                <a:sym typeface="Raleway"/>
              </a:endParaRPr>
            </a:p>
            <a:p>
              <a:pPr marL="0" lvl="0" indent="0" algn="ctr">
                <a:lnSpc>
                  <a:spcPts val="2927"/>
                </a:lnSpc>
              </a:pPr>
              <a:r>
                <a:rPr lang="en-US" sz="3200" dirty="0">
                  <a:solidFill>
                    <a:schemeClr val="bg1"/>
                  </a:solidFill>
                  <a:latin typeface="Times New Roman" panose="02020603050405020304" pitchFamily="18" charset="0"/>
                  <a:ea typeface="Raleway"/>
                  <a:cs typeface="Times New Roman" panose="02020603050405020304" pitchFamily="18" charset="0"/>
                  <a:sym typeface="Raleway"/>
                </a:rPr>
                <a:t>Total Sales By Month</a:t>
              </a:r>
            </a:p>
            <a:p>
              <a:pPr marL="0" lvl="0" indent="0" algn="ctr">
                <a:lnSpc>
                  <a:spcPts val="2927"/>
                </a:lnSpc>
              </a:pPr>
              <a:endParaRPr lang="en-US" sz="3200" dirty="0">
                <a:solidFill>
                  <a:schemeClr val="bg1"/>
                </a:solidFill>
                <a:latin typeface="Times New Roman" panose="02020603050405020304" pitchFamily="18" charset="0"/>
                <a:ea typeface="Raleway"/>
                <a:cs typeface="Times New Roman" panose="02020603050405020304" pitchFamily="18" charset="0"/>
                <a:sym typeface="Raleway"/>
              </a:endParaRPr>
            </a:p>
            <a:p>
              <a:pPr marL="0" lvl="0" indent="0" algn="ctr">
                <a:lnSpc>
                  <a:spcPts val="2927"/>
                </a:lnSpc>
              </a:pPr>
              <a:r>
                <a:rPr lang="en-US" sz="3200" dirty="0">
                  <a:solidFill>
                    <a:schemeClr val="bg1"/>
                  </a:solidFill>
                  <a:latin typeface="Times New Roman" panose="02020603050405020304" pitchFamily="18" charset="0"/>
                  <a:ea typeface="Raleway"/>
                  <a:cs typeface="Times New Roman" panose="02020603050405020304" pitchFamily="18" charset="0"/>
                  <a:sym typeface="Raleway"/>
                </a:rPr>
                <a:t>Quantity Sold By City</a:t>
              </a:r>
            </a:p>
            <a:p>
              <a:pPr marL="0" lvl="0" indent="0" algn="ctr">
                <a:lnSpc>
                  <a:spcPts val="2927"/>
                </a:lnSpc>
              </a:pPr>
              <a:endParaRPr lang="en-US" sz="3200" dirty="0">
                <a:solidFill>
                  <a:schemeClr val="bg1"/>
                </a:solidFill>
                <a:latin typeface="Times New Roman" panose="02020603050405020304" pitchFamily="18" charset="0"/>
                <a:ea typeface="Raleway"/>
                <a:cs typeface="Times New Roman" panose="02020603050405020304" pitchFamily="18" charset="0"/>
                <a:sym typeface="Raleway"/>
              </a:endParaRPr>
            </a:p>
            <a:p>
              <a:pPr marL="0" lvl="0" indent="0" algn="ctr">
                <a:lnSpc>
                  <a:spcPts val="2927"/>
                </a:lnSpc>
              </a:pPr>
              <a:r>
                <a:rPr lang="en-US" sz="3200" dirty="0">
                  <a:solidFill>
                    <a:schemeClr val="bg1"/>
                  </a:solidFill>
                  <a:latin typeface="Times New Roman" panose="02020603050405020304" pitchFamily="18" charset="0"/>
                  <a:ea typeface="Raleway"/>
                  <a:cs typeface="Times New Roman" panose="02020603050405020304" pitchFamily="18" charset="0"/>
                  <a:sym typeface="Raleway"/>
                </a:rPr>
                <a:t>Customer Count By Branch(Type)</a:t>
              </a:r>
            </a:p>
            <a:p>
              <a:pPr marL="0" lvl="0" indent="0" algn="ctr">
                <a:lnSpc>
                  <a:spcPts val="2927"/>
                </a:lnSpc>
              </a:pPr>
              <a:endParaRPr lang="en-US" sz="3200" dirty="0">
                <a:solidFill>
                  <a:schemeClr val="bg1"/>
                </a:solidFill>
                <a:latin typeface="Times New Roman" panose="02020603050405020304" pitchFamily="18" charset="0"/>
                <a:ea typeface="Raleway"/>
                <a:cs typeface="Times New Roman" panose="02020603050405020304" pitchFamily="18" charset="0"/>
                <a:sym typeface="Raleway"/>
              </a:endParaRPr>
            </a:p>
            <a:p>
              <a:pPr marL="0" lvl="0" indent="0" algn="ctr">
                <a:lnSpc>
                  <a:spcPts val="2927"/>
                </a:lnSpc>
              </a:pPr>
              <a:r>
                <a:rPr lang="en-US" sz="3200" dirty="0">
                  <a:solidFill>
                    <a:schemeClr val="bg1"/>
                  </a:solidFill>
                  <a:latin typeface="Times New Roman" panose="02020603050405020304" pitchFamily="18" charset="0"/>
                  <a:ea typeface="Raleway"/>
                  <a:cs typeface="Times New Roman" panose="02020603050405020304" pitchFamily="18" charset="0"/>
                  <a:sym typeface="Raleway"/>
                </a:rPr>
                <a:t>Average Price By City</a:t>
              </a:r>
            </a:p>
            <a:p>
              <a:pPr marL="0" lvl="0" indent="0" algn="ctr">
                <a:lnSpc>
                  <a:spcPts val="2927"/>
                </a:lnSpc>
              </a:pPr>
              <a:endParaRPr lang="en-US" sz="3200" dirty="0">
                <a:solidFill>
                  <a:schemeClr val="bg1"/>
                </a:solidFill>
                <a:latin typeface="Times New Roman" panose="02020603050405020304" pitchFamily="18" charset="0"/>
                <a:ea typeface="Raleway"/>
                <a:cs typeface="Times New Roman" panose="02020603050405020304" pitchFamily="18" charset="0"/>
                <a:sym typeface="Raleway"/>
              </a:endParaRPr>
            </a:p>
            <a:p>
              <a:pPr marL="0" lvl="0" indent="0" algn="ctr">
                <a:lnSpc>
                  <a:spcPts val="2927"/>
                </a:lnSpc>
              </a:pPr>
              <a:r>
                <a:rPr lang="en-US" sz="3200" dirty="0">
                  <a:solidFill>
                    <a:schemeClr val="bg1"/>
                  </a:solidFill>
                  <a:latin typeface="Times New Roman" panose="02020603050405020304" pitchFamily="18" charset="0"/>
                  <a:ea typeface="Raleway"/>
                  <a:cs typeface="Times New Roman" panose="02020603050405020304" pitchFamily="18" charset="0"/>
                  <a:sym typeface="Raleway"/>
                </a:rPr>
                <a:t>Gender Distribution</a:t>
              </a:r>
            </a:p>
            <a:p>
              <a:pPr marL="0" lvl="0" indent="0" algn="ctr">
                <a:lnSpc>
                  <a:spcPts val="2927"/>
                </a:lnSpc>
              </a:pPr>
              <a:endParaRPr lang="en-US" sz="3200" dirty="0">
                <a:latin typeface="Times New Roman" panose="02020603050405020304" pitchFamily="18" charset="0"/>
                <a:ea typeface="Raleway"/>
                <a:cs typeface="Times New Roman" panose="02020603050405020304" pitchFamily="18" charset="0"/>
                <a:sym typeface="Raleway"/>
              </a:endParaRPr>
            </a:p>
          </p:txBody>
        </p:sp>
      </p:gr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B1E54"/>
        </a:solidFill>
        <a:effectLst/>
      </p:bgPr>
    </p:bg>
    <p:spTree>
      <p:nvGrpSpPr>
        <p:cNvPr id="1" name=""/>
        <p:cNvGrpSpPr/>
        <p:nvPr/>
      </p:nvGrpSpPr>
      <p:grpSpPr>
        <a:xfrm>
          <a:off x="0" y="0"/>
          <a:ext cx="0" cy="0"/>
          <a:chOff x="0" y="0"/>
          <a:chExt cx="0" cy="0"/>
        </a:xfrm>
      </p:grpSpPr>
      <p:sp>
        <p:nvSpPr>
          <p:cNvPr id="2" name="TextBox 2"/>
          <p:cNvSpPr txBox="1"/>
          <p:nvPr/>
        </p:nvSpPr>
        <p:spPr>
          <a:xfrm>
            <a:off x="1028700" y="1419512"/>
            <a:ext cx="11199762" cy="894476"/>
          </a:xfrm>
          <a:prstGeom prst="rect">
            <a:avLst/>
          </a:prstGeom>
        </p:spPr>
        <p:txBody>
          <a:bodyPr lIns="0" tIns="0" rIns="0" bIns="0" rtlCol="0" anchor="t">
            <a:spAutoFit/>
          </a:bodyPr>
          <a:lstStyle/>
          <a:p>
            <a:pPr algn="ctr">
              <a:lnSpc>
                <a:spcPts val="6936"/>
              </a:lnSpc>
            </a:pPr>
            <a:r>
              <a:rPr lang="en-US" sz="6000" b="1" dirty="0">
                <a:ln>
                  <a:solidFill>
                    <a:sysClr val="windowText" lastClr="000000"/>
                  </a:solidFill>
                </a:ln>
                <a:solidFill>
                  <a:srgbClr val="00E6FF"/>
                </a:solidFill>
                <a:effectLst>
                  <a:outerShdw blurRad="60007" dist="310007" dir="7680000" sy="30000" kx="1300200" algn="ctr" rotWithShape="0">
                    <a:prstClr val="black">
                      <a:alpha val="32000"/>
                    </a:prstClr>
                  </a:outerShdw>
                </a:effectLst>
                <a:latin typeface="Prata"/>
                <a:ea typeface="Prata"/>
                <a:cs typeface="Prata"/>
                <a:sym typeface="Prata"/>
              </a:rPr>
              <a:t>Dashboard Design Overview</a:t>
            </a:r>
          </a:p>
        </p:txBody>
      </p:sp>
      <p:sp>
        <p:nvSpPr>
          <p:cNvPr id="3" name="TextBox 3"/>
          <p:cNvSpPr txBox="1"/>
          <p:nvPr/>
        </p:nvSpPr>
        <p:spPr>
          <a:xfrm>
            <a:off x="1028700" y="2883543"/>
            <a:ext cx="16303526" cy="461665"/>
          </a:xfrm>
          <a:prstGeom prst="rect">
            <a:avLst/>
          </a:prstGeom>
        </p:spPr>
        <p:txBody>
          <a:bodyPr lIns="0" tIns="0" rIns="0" bIns="0" rtlCol="0" anchor="t">
            <a:spAutoFit/>
          </a:bodyPr>
          <a:lstStyle/>
          <a:p>
            <a:pPr algn="l">
              <a:lnSpc>
                <a:spcPts val="3561"/>
              </a:lnSpc>
            </a:pPr>
            <a:r>
              <a:rPr lang="en-US" sz="3200" dirty="0">
                <a:solidFill>
                  <a:schemeClr val="bg1"/>
                </a:solidFill>
                <a:latin typeface="Times New Roman" panose="02020603050405020304" pitchFamily="18" charset="0"/>
                <a:ea typeface="Raleway"/>
                <a:cs typeface="Times New Roman" panose="02020603050405020304" pitchFamily="18" charset="0"/>
                <a:sym typeface="Raleway"/>
              </a:rPr>
              <a:t>The interactive dashboard features various charts for comprehensive data visualization:</a:t>
            </a:r>
          </a:p>
        </p:txBody>
      </p:sp>
      <p:sp>
        <p:nvSpPr>
          <p:cNvPr id="5" name="TextBox 5"/>
          <p:cNvSpPr txBox="1"/>
          <p:nvPr/>
        </p:nvSpPr>
        <p:spPr>
          <a:xfrm>
            <a:off x="737152" y="3975354"/>
            <a:ext cx="16303526" cy="461665"/>
          </a:xfrm>
          <a:prstGeom prst="rect">
            <a:avLst/>
          </a:prstGeom>
        </p:spPr>
        <p:txBody>
          <a:bodyPr lIns="0" tIns="0" rIns="0" bIns="0" rtlCol="0" anchor="t">
            <a:spAutoFit/>
          </a:bodyPr>
          <a:lstStyle/>
          <a:p>
            <a:pPr marL="588060" lvl="2" indent="-196020" algn="l">
              <a:lnSpc>
                <a:spcPts val="3568"/>
              </a:lnSpc>
              <a:buFont typeface="Arial"/>
              <a:buChar char="⚬"/>
            </a:pPr>
            <a:r>
              <a:rPr lang="en-US" sz="3600" b="1" dirty="0">
                <a:solidFill>
                  <a:srgbClr val="00E6FF"/>
                </a:solidFill>
                <a:latin typeface="Cambria" panose="02040503050406030204" pitchFamily="18" charset="0"/>
                <a:ea typeface="Cambria" panose="02040503050406030204" pitchFamily="18" charset="0"/>
                <a:cs typeface="Raleway Bold"/>
                <a:sym typeface="Raleway Bold"/>
              </a:rPr>
              <a:t> Clustered Column Charts: </a:t>
            </a:r>
            <a:r>
              <a:rPr lang="en-US" sz="3600" dirty="0">
                <a:solidFill>
                  <a:srgbClr val="00E6FF"/>
                </a:solidFill>
                <a:latin typeface="Raleway"/>
                <a:ea typeface="Raleway"/>
                <a:cs typeface="Raleway"/>
                <a:sym typeface="Raleway"/>
              </a:rPr>
              <a:t> </a:t>
            </a:r>
            <a:r>
              <a:rPr lang="en-US" sz="2998" dirty="0">
                <a:solidFill>
                  <a:schemeClr val="bg1"/>
                </a:solidFill>
                <a:latin typeface="Times New Roman" panose="02020603050405020304" pitchFamily="18" charset="0"/>
                <a:ea typeface="Raleway"/>
                <a:cs typeface="Times New Roman" panose="02020603050405020304" pitchFamily="18" charset="0"/>
                <a:sym typeface="Raleway"/>
              </a:rPr>
              <a:t>Count of Customer type by branch</a:t>
            </a:r>
            <a:endParaRPr lang="en-US" sz="2998" dirty="0">
              <a:solidFill>
                <a:schemeClr val="bg1"/>
              </a:solidFill>
              <a:latin typeface="Raleway"/>
              <a:ea typeface="Raleway"/>
              <a:cs typeface="Raleway"/>
              <a:sym typeface="Raleway"/>
            </a:endParaRPr>
          </a:p>
        </p:txBody>
      </p:sp>
      <p:sp>
        <p:nvSpPr>
          <p:cNvPr id="6" name="TextBox 6"/>
          <p:cNvSpPr txBox="1"/>
          <p:nvPr/>
        </p:nvSpPr>
        <p:spPr>
          <a:xfrm>
            <a:off x="838200" y="5135880"/>
            <a:ext cx="16303526" cy="461665"/>
          </a:xfrm>
          <a:prstGeom prst="rect">
            <a:avLst/>
          </a:prstGeom>
        </p:spPr>
        <p:txBody>
          <a:bodyPr lIns="0" tIns="0" rIns="0" bIns="0" rtlCol="0" anchor="t">
            <a:spAutoFit/>
          </a:bodyPr>
          <a:lstStyle/>
          <a:p>
            <a:pPr marL="588060" lvl="2" indent="-196020" algn="l">
              <a:lnSpc>
                <a:spcPts val="3568"/>
              </a:lnSpc>
              <a:buFont typeface="Arial"/>
              <a:buChar char="⚬"/>
            </a:pPr>
            <a:r>
              <a:rPr lang="en-US" sz="3600" b="1" dirty="0">
                <a:solidFill>
                  <a:srgbClr val="00E6FF"/>
                </a:solidFill>
                <a:latin typeface="Cambria" panose="02040503050406030204" pitchFamily="18" charset="0"/>
                <a:ea typeface="Cambria" panose="02040503050406030204" pitchFamily="18" charset="0"/>
                <a:cs typeface="Raleway Bold"/>
                <a:sym typeface="Raleway Bold"/>
              </a:rPr>
              <a:t>Stacked Bar</a:t>
            </a:r>
            <a:r>
              <a:rPr lang="en-US" sz="3600" b="1" dirty="0">
                <a:solidFill>
                  <a:srgbClr val="00E6FF"/>
                </a:solidFill>
                <a:latin typeface="Raleway Bold"/>
                <a:ea typeface="Raleway Bold"/>
                <a:cs typeface="Raleway Bold"/>
                <a:sym typeface="Raleway Bold"/>
              </a:rPr>
              <a:t>:</a:t>
            </a:r>
            <a:r>
              <a:rPr lang="en-US" sz="3600" dirty="0">
                <a:solidFill>
                  <a:srgbClr val="00E6FF"/>
                </a:solidFill>
                <a:latin typeface="Raleway"/>
                <a:ea typeface="Raleway"/>
                <a:cs typeface="Raleway"/>
                <a:sym typeface="Raleway"/>
              </a:rPr>
              <a:t> </a:t>
            </a:r>
            <a:r>
              <a:rPr lang="en-US" sz="2998" dirty="0">
                <a:solidFill>
                  <a:schemeClr val="bg1"/>
                </a:solidFill>
                <a:latin typeface="Times New Roman" panose="02020603050405020304" pitchFamily="18" charset="0"/>
                <a:ea typeface="Raleway"/>
                <a:cs typeface="Times New Roman" panose="02020603050405020304" pitchFamily="18" charset="0"/>
                <a:sym typeface="Raleway"/>
              </a:rPr>
              <a:t>Total Sales by product line</a:t>
            </a:r>
          </a:p>
        </p:txBody>
      </p:sp>
      <p:sp>
        <p:nvSpPr>
          <p:cNvPr id="8" name="TextBox 8"/>
          <p:cNvSpPr txBox="1"/>
          <p:nvPr/>
        </p:nvSpPr>
        <p:spPr>
          <a:xfrm>
            <a:off x="852714" y="5783989"/>
            <a:ext cx="16303526" cy="461665"/>
          </a:xfrm>
          <a:prstGeom prst="rect">
            <a:avLst/>
          </a:prstGeom>
        </p:spPr>
        <p:txBody>
          <a:bodyPr lIns="0" tIns="0" rIns="0" bIns="0" rtlCol="0" anchor="t">
            <a:spAutoFit/>
          </a:bodyPr>
          <a:lstStyle/>
          <a:p>
            <a:pPr marL="588060" lvl="2" indent="-196020" algn="l">
              <a:lnSpc>
                <a:spcPts val="3568"/>
              </a:lnSpc>
              <a:buFont typeface="Arial"/>
              <a:buChar char="⚬"/>
            </a:pPr>
            <a:r>
              <a:rPr lang="en-US" sz="3600" b="1" dirty="0">
                <a:solidFill>
                  <a:srgbClr val="00E6FF"/>
                </a:solidFill>
                <a:latin typeface="Cambria" panose="02040503050406030204" pitchFamily="18" charset="0"/>
                <a:ea typeface="Cambria" panose="02040503050406030204" pitchFamily="18" charset="0"/>
                <a:cs typeface="Raleway Bold"/>
                <a:sym typeface="Raleway Bold"/>
              </a:rPr>
              <a:t>Doughnut Chart</a:t>
            </a:r>
            <a:r>
              <a:rPr lang="en-US" sz="3600" b="1" dirty="0">
                <a:solidFill>
                  <a:srgbClr val="00E6FF"/>
                </a:solidFill>
                <a:latin typeface="Raleway Bold"/>
                <a:ea typeface="Raleway Bold"/>
                <a:cs typeface="Raleway Bold"/>
                <a:sym typeface="Raleway Bold"/>
              </a:rPr>
              <a:t>:</a:t>
            </a:r>
            <a:r>
              <a:rPr lang="en-US" sz="3600" dirty="0">
                <a:solidFill>
                  <a:srgbClr val="00E6FF"/>
                </a:solidFill>
                <a:latin typeface="Raleway"/>
                <a:ea typeface="Raleway"/>
                <a:cs typeface="Raleway"/>
                <a:sym typeface="Raleway"/>
              </a:rPr>
              <a:t> </a:t>
            </a:r>
            <a:r>
              <a:rPr lang="en-US" sz="2998" dirty="0">
                <a:solidFill>
                  <a:schemeClr val="bg1"/>
                </a:solidFill>
                <a:latin typeface="Times New Roman" panose="02020603050405020304" pitchFamily="18" charset="0"/>
                <a:ea typeface="Raleway"/>
                <a:cs typeface="Times New Roman" panose="02020603050405020304" pitchFamily="18" charset="0"/>
                <a:sym typeface="Raleway"/>
              </a:rPr>
              <a:t>Quantity sold by city</a:t>
            </a:r>
            <a:r>
              <a:rPr lang="en-US" sz="2998" dirty="0">
                <a:solidFill>
                  <a:schemeClr val="bg1"/>
                </a:solidFill>
                <a:latin typeface="Raleway"/>
                <a:ea typeface="Raleway"/>
                <a:cs typeface="Raleway"/>
                <a:sym typeface="Raleway"/>
              </a:rPr>
              <a:t>.</a:t>
            </a:r>
          </a:p>
        </p:txBody>
      </p:sp>
      <p:sp>
        <p:nvSpPr>
          <p:cNvPr id="10" name="TextBox 10"/>
          <p:cNvSpPr txBox="1"/>
          <p:nvPr/>
        </p:nvSpPr>
        <p:spPr>
          <a:xfrm>
            <a:off x="838200" y="7635290"/>
            <a:ext cx="16303526" cy="461665"/>
          </a:xfrm>
          <a:prstGeom prst="rect">
            <a:avLst/>
          </a:prstGeom>
        </p:spPr>
        <p:txBody>
          <a:bodyPr lIns="0" tIns="0" rIns="0" bIns="0" rtlCol="0" anchor="t">
            <a:spAutoFit/>
          </a:bodyPr>
          <a:lstStyle/>
          <a:p>
            <a:pPr marL="588060" lvl="2" indent="-196020" algn="l">
              <a:lnSpc>
                <a:spcPts val="3568"/>
              </a:lnSpc>
              <a:buFont typeface="Arial"/>
              <a:buChar char="⚬"/>
            </a:pPr>
            <a:r>
              <a:rPr lang="en-US" sz="3600" b="1" dirty="0">
                <a:solidFill>
                  <a:srgbClr val="00E6FF"/>
                </a:solidFill>
                <a:latin typeface="Cambria" panose="02040503050406030204" pitchFamily="18" charset="0"/>
                <a:ea typeface="Cambria" panose="02040503050406030204" pitchFamily="18" charset="0"/>
                <a:cs typeface="Raleway Bold"/>
                <a:sym typeface="Raleway Bold"/>
              </a:rPr>
              <a:t>Cards</a:t>
            </a:r>
            <a:r>
              <a:rPr lang="en-US" sz="3600" b="1" dirty="0">
                <a:solidFill>
                  <a:srgbClr val="00E6FF"/>
                </a:solidFill>
                <a:latin typeface="Raleway Bold"/>
                <a:ea typeface="Raleway Bold"/>
                <a:cs typeface="Raleway Bold"/>
                <a:sym typeface="Raleway Bold"/>
              </a:rPr>
              <a:t>:</a:t>
            </a:r>
            <a:r>
              <a:rPr lang="en-US" sz="3600" dirty="0">
                <a:solidFill>
                  <a:srgbClr val="00E6FF"/>
                </a:solidFill>
                <a:latin typeface="Raleway"/>
                <a:ea typeface="Raleway"/>
                <a:cs typeface="Raleway"/>
                <a:sym typeface="Raleway"/>
              </a:rPr>
              <a:t> </a:t>
            </a:r>
            <a:r>
              <a:rPr lang="en-US" sz="2998" dirty="0">
                <a:solidFill>
                  <a:schemeClr val="bg1"/>
                </a:solidFill>
                <a:latin typeface="Times New Roman" panose="02020603050405020304" pitchFamily="18" charset="0"/>
                <a:ea typeface="Raleway"/>
                <a:cs typeface="Times New Roman" panose="02020603050405020304" pitchFamily="18" charset="0"/>
                <a:sym typeface="Raleway"/>
              </a:rPr>
              <a:t>Key performance metrics </a:t>
            </a:r>
            <a:r>
              <a:rPr lang="en-US" sz="2998" dirty="0">
                <a:solidFill>
                  <a:schemeClr val="bg1"/>
                </a:solidFill>
                <a:latin typeface="Raleway"/>
                <a:ea typeface="Raleway"/>
                <a:cs typeface="Raleway"/>
                <a:sym typeface="Raleway"/>
              </a:rPr>
              <a:t>.</a:t>
            </a:r>
          </a:p>
        </p:txBody>
      </p:sp>
      <p:sp>
        <p:nvSpPr>
          <p:cNvPr id="11" name="TextBox 11"/>
          <p:cNvSpPr txBox="1"/>
          <p:nvPr/>
        </p:nvSpPr>
        <p:spPr>
          <a:xfrm>
            <a:off x="1666422" y="8418226"/>
            <a:ext cx="16303526" cy="514238"/>
          </a:xfrm>
          <a:prstGeom prst="rect">
            <a:avLst/>
          </a:prstGeom>
        </p:spPr>
        <p:txBody>
          <a:bodyPr wrap="square" lIns="0" tIns="0" rIns="0" bIns="0" rtlCol="0" anchor="t">
            <a:spAutoFit/>
          </a:bodyPr>
          <a:lstStyle/>
          <a:p>
            <a:pPr algn="l">
              <a:lnSpc>
                <a:spcPts val="4274"/>
              </a:lnSpc>
            </a:pPr>
            <a:r>
              <a:rPr lang="en-US" sz="2998" dirty="0">
                <a:solidFill>
                  <a:schemeClr val="bg1"/>
                </a:solidFill>
                <a:latin typeface="Times New Roman" panose="02020603050405020304" pitchFamily="18" charset="0"/>
                <a:ea typeface="Raleway"/>
                <a:cs typeface="Times New Roman" panose="02020603050405020304" pitchFamily="18" charset="0"/>
                <a:sym typeface="Raleway"/>
              </a:rPr>
              <a:t>Slicers allow filtering by branch, customer type, payment method.</a:t>
            </a:r>
          </a:p>
        </p:txBody>
      </p:sp>
      <p:sp>
        <p:nvSpPr>
          <p:cNvPr id="9" name="TextBox 10">
            <a:extLst>
              <a:ext uri="{FF2B5EF4-FFF2-40B4-BE49-F238E27FC236}">
                <a16:creationId xmlns:a16="http://schemas.microsoft.com/office/drawing/2014/main" id="{3A3AEC50-8F56-480F-A229-EA503B59D571}"/>
              </a:ext>
            </a:extLst>
          </p:cNvPr>
          <p:cNvSpPr txBox="1"/>
          <p:nvPr/>
        </p:nvSpPr>
        <p:spPr>
          <a:xfrm>
            <a:off x="838200" y="6432249"/>
            <a:ext cx="16303526" cy="461665"/>
          </a:xfrm>
          <a:prstGeom prst="rect">
            <a:avLst/>
          </a:prstGeom>
        </p:spPr>
        <p:txBody>
          <a:bodyPr lIns="0" tIns="0" rIns="0" bIns="0" rtlCol="0" anchor="t">
            <a:spAutoFit/>
          </a:bodyPr>
          <a:lstStyle/>
          <a:p>
            <a:pPr marL="588060" lvl="2" indent="-196020" algn="l">
              <a:lnSpc>
                <a:spcPts val="3568"/>
              </a:lnSpc>
              <a:buFont typeface="Arial"/>
              <a:buChar char="⚬"/>
            </a:pPr>
            <a:r>
              <a:rPr lang="en-US" sz="3600" b="1" dirty="0">
                <a:solidFill>
                  <a:srgbClr val="00E6FF"/>
                </a:solidFill>
                <a:latin typeface="Cambria" panose="02040503050406030204" pitchFamily="18" charset="0"/>
                <a:ea typeface="Cambria" panose="02040503050406030204" pitchFamily="18" charset="0"/>
                <a:cs typeface="Raleway Bold"/>
                <a:sym typeface="Raleway Bold"/>
              </a:rPr>
              <a:t>Pie Chart</a:t>
            </a:r>
            <a:r>
              <a:rPr lang="en-US" sz="3600" b="1" dirty="0">
                <a:solidFill>
                  <a:srgbClr val="00E6FF"/>
                </a:solidFill>
                <a:latin typeface="Raleway Bold"/>
                <a:ea typeface="Raleway Bold"/>
                <a:cs typeface="Raleway Bold"/>
                <a:sym typeface="Raleway Bold"/>
              </a:rPr>
              <a:t>:</a:t>
            </a:r>
            <a:r>
              <a:rPr lang="en-US" sz="3600" dirty="0">
                <a:solidFill>
                  <a:srgbClr val="00E6FF"/>
                </a:solidFill>
                <a:latin typeface="Raleway"/>
                <a:ea typeface="Raleway"/>
                <a:cs typeface="Raleway"/>
                <a:sym typeface="Raleway"/>
              </a:rPr>
              <a:t> </a:t>
            </a:r>
            <a:r>
              <a:rPr lang="en-US" sz="2998" dirty="0">
                <a:solidFill>
                  <a:schemeClr val="bg1"/>
                </a:solidFill>
                <a:latin typeface="Times New Roman" panose="02020603050405020304" pitchFamily="18" charset="0"/>
                <a:ea typeface="Raleway"/>
                <a:cs typeface="Times New Roman" panose="02020603050405020304" pitchFamily="18" charset="0"/>
                <a:sym typeface="Raleway"/>
              </a:rPr>
              <a:t>Gender distribution</a:t>
            </a:r>
            <a:r>
              <a:rPr lang="en-US" sz="2998" dirty="0">
                <a:solidFill>
                  <a:schemeClr val="bg1"/>
                </a:solidFill>
                <a:latin typeface="Raleway"/>
                <a:ea typeface="Raleway"/>
                <a:cs typeface="Raleway"/>
                <a:sym typeface="Raleway"/>
              </a:rPr>
              <a:t>.</a:t>
            </a:r>
          </a:p>
        </p:txBody>
      </p:sp>
      <p:sp>
        <p:nvSpPr>
          <p:cNvPr id="12" name="Right Triangle 11">
            <a:extLst>
              <a:ext uri="{FF2B5EF4-FFF2-40B4-BE49-F238E27FC236}">
                <a16:creationId xmlns:a16="http://schemas.microsoft.com/office/drawing/2014/main" id="{7CF28ECE-0669-5390-19B4-3984E7B1B6AB}"/>
              </a:ext>
            </a:extLst>
          </p:cNvPr>
          <p:cNvSpPr/>
          <p:nvPr/>
        </p:nvSpPr>
        <p:spPr>
          <a:xfrm>
            <a:off x="0" y="6776911"/>
            <a:ext cx="2545444" cy="3567637"/>
          </a:xfrm>
          <a:prstGeom prst="rtTriangle">
            <a:avLst/>
          </a:prstGeom>
          <a:solidFill>
            <a:srgbClr val="00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3EFA50A8-F787-193F-9F9A-D642000A5D34}"/>
              </a:ext>
            </a:extLst>
          </p:cNvPr>
          <p:cNvSpPr/>
          <p:nvPr/>
        </p:nvSpPr>
        <p:spPr>
          <a:xfrm rot="10800000">
            <a:off x="15742556" y="-8139"/>
            <a:ext cx="2545444" cy="3567637"/>
          </a:xfrm>
          <a:prstGeom prst="rtTriangle">
            <a:avLst/>
          </a:prstGeom>
          <a:solidFill>
            <a:srgbClr val="00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0">
            <a:extLst>
              <a:ext uri="{FF2B5EF4-FFF2-40B4-BE49-F238E27FC236}">
                <a16:creationId xmlns:a16="http://schemas.microsoft.com/office/drawing/2014/main" id="{A3CD9D2F-6477-43D1-99D4-265E931D230B}"/>
              </a:ext>
            </a:extLst>
          </p:cNvPr>
          <p:cNvSpPr txBox="1"/>
          <p:nvPr/>
        </p:nvSpPr>
        <p:spPr>
          <a:xfrm>
            <a:off x="852714" y="7033769"/>
            <a:ext cx="16303526" cy="461665"/>
          </a:xfrm>
          <a:prstGeom prst="rect">
            <a:avLst/>
          </a:prstGeom>
        </p:spPr>
        <p:txBody>
          <a:bodyPr lIns="0" tIns="0" rIns="0" bIns="0" rtlCol="0" anchor="t">
            <a:spAutoFit/>
          </a:bodyPr>
          <a:lstStyle/>
          <a:p>
            <a:pPr marL="588060" lvl="2" indent="-196020" algn="l">
              <a:lnSpc>
                <a:spcPts val="3568"/>
              </a:lnSpc>
              <a:buFont typeface="Arial"/>
              <a:buChar char="⚬"/>
            </a:pPr>
            <a:r>
              <a:rPr lang="en-US" sz="3600" b="1" dirty="0">
                <a:solidFill>
                  <a:srgbClr val="00E6FF"/>
                </a:solidFill>
                <a:latin typeface="Cambria" panose="02040503050406030204" pitchFamily="18" charset="0"/>
                <a:ea typeface="Cambria" panose="02040503050406030204" pitchFamily="18" charset="0"/>
                <a:cs typeface="Raleway Bold"/>
                <a:sym typeface="Raleway Bold"/>
              </a:rPr>
              <a:t>Line Chart</a:t>
            </a:r>
            <a:r>
              <a:rPr lang="en-US" sz="3600" b="1" dirty="0">
                <a:solidFill>
                  <a:srgbClr val="00E6FF"/>
                </a:solidFill>
                <a:latin typeface="Raleway Bold"/>
                <a:ea typeface="Raleway Bold"/>
                <a:cs typeface="Raleway Bold"/>
                <a:sym typeface="Raleway Bold"/>
              </a:rPr>
              <a:t>:</a:t>
            </a:r>
            <a:r>
              <a:rPr lang="en-US" sz="3600" dirty="0">
                <a:solidFill>
                  <a:srgbClr val="00E6FF"/>
                </a:solidFill>
                <a:latin typeface="Raleway"/>
                <a:ea typeface="Raleway"/>
                <a:cs typeface="Raleway"/>
                <a:sym typeface="Raleway"/>
              </a:rPr>
              <a:t> </a:t>
            </a:r>
            <a:r>
              <a:rPr lang="en-US" sz="2998" dirty="0">
                <a:solidFill>
                  <a:schemeClr val="bg1"/>
                </a:solidFill>
                <a:latin typeface="Times New Roman" panose="02020603050405020304" pitchFamily="18" charset="0"/>
                <a:ea typeface="Raleway"/>
                <a:cs typeface="Times New Roman" panose="02020603050405020304" pitchFamily="18" charset="0"/>
                <a:sym typeface="Raleway"/>
              </a:rPr>
              <a:t>Total sales by month</a:t>
            </a:r>
            <a:r>
              <a:rPr lang="en-US" sz="2998" dirty="0">
                <a:solidFill>
                  <a:schemeClr val="bg1"/>
                </a:solidFill>
                <a:latin typeface="Raleway"/>
                <a:ea typeface="Raleway"/>
                <a:cs typeface="Raleway"/>
                <a:sym typeface="Raleway"/>
              </a:rPr>
              <a:t>.</a:t>
            </a:r>
          </a:p>
        </p:txBody>
      </p:sp>
      <p:sp>
        <p:nvSpPr>
          <p:cNvPr id="15" name="TextBox 5">
            <a:extLst>
              <a:ext uri="{FF2B5EF4-FFF2-40B4-BE49-F238E27FC236}">
                <a16:creationId xmlns:a16="http://schemas.microsoft.com/office/drawing/2014/main" id="{97D505AF-CF35-4784-9116-86F7C0C44409}"/>
              </a:ext>
            </a:extLst>
          </p:cNvPr>
          <p:cNvSpPr txBox="1"/>
          <p:nvPr/>
        </p:nvSpPr>
        <p:spPr>
          <a:xfrm>
            <a:off x="711752" y="4581323"/>
            <a:ext cx="16303526" cy="461665"/>
          </a:xfrm>
          <a:prstGeom prst="rect">
            <a:avLst/>
          </a:prstGeom>
        </p:spPr>
        <p:txBody>
          <a:bodyPr lIns="0" tIns="0" rIns="0" bIns="0" rtlCol="0" anchor="t">
            <a:spAutoFit/>
          </a:bodyPr>
          <a:lstStyle/>
          <a:p>
            <a:pPr marL="588060" lvl="2" indent="-196020" algn="l">
              <a:lnSpc>
                <a:spcPts val="3568"/>
              </a:lnSpc>
              <a:buFont typeface="Arial"/>
              <a:buChar char="⚬"/>
            </a:pPr>
            <a:r>
              <a:rPr lang="en-US" sz="3600" b="1" dirty="0">
                <a:solidFill>
                  <a:srgbClr val="00E6FF"/>
                </a:solidFill>
                <a:latin typeface="Cambria" panose="02040503050406030204" pitchFamily="18" charset="0"/>
                <a:ea typeface="Cambria" panose="02040503050406030204" pitchFamily="18" charset="0"/>
                <a:cs typeface="Raleway Bold"/>
                <a:sym typeface="Raleway Bold"/>
              </a:rPr>
              <a:t> Clustered Bar Charts: </a:t>
            </a:r>
            <a:r>
              <a:rPr lang="en-US" sz="3600" dirty="0">
                <a:solidFill>
                  <a:srgbClr val="00E6FF"/>
                </a:solidFill>
                <a:latin typeface="Raleway"/>
                <a:ea typeface="Raleway"/>
                <a:cs typeface="Raleway"/>
                <a:sym typeface="Raleway"/>
              </a:rPr>
              <a:t> </a:t>
            </a:r>
            <a:r>
              <a:rPr lang="en-US" sz="2998" dirty="0">
                <a:solidFill>
                  <a:schemeClr val="bg1"/>
                </a:solidFill>
                <a:latin typeface="Times New Roman" panose="02020603050405020304" pitchFamily="18" charset="0"/>
                <a:ea typeface="Raleway"/>
                <a:cs typeface="Times New Roman" panose="02020603050405020304" pitchFamily="18" charset="0"/>
                <a:sym typeface="Raleway"/>
              </a:rPr>
              <a:t>Average unit price by </a:t>
            </a:r>
            <a:r>
              <a:rPr lang="en-US" sz="2998">
                <a:solidFill>
                  <a:schemeClr val="bg1"/>
                </a:solidFill>
                <a:latin typeface="Times New Roman" panose="02020603050405020304" pitchFamily="18" charset="0"/>
                <a:ea typeface="Raleway"/>
                <a:cs typeface="Times New Roman" panose="02020603050405020304" pitchFamily="18" charset="0"/>
                <a:sym typeface="Raleway"/>
              </a:rPr>
              <a:t>product line</a:t>
            </a:r>
            <a:endParaRPr lang="en-US" sz="2998" dirty="0">
              <a:solidFill>
                <a:schemeClr val="bg1"/>
              </a:solidFill>
              <a:latin typeface="Raleway"/>
              <a:ea typeface="Raleway"/>
              <a:cs typeface="Raleway"/>
              <a:sym typeface="Raleway"/>
            </a:endParaRPr>
          </a:p>
        </p:txBody>
      </p:sp>
    </p:spTree>
  </p:cSld>
  <p:clrMapOvr>
    <a:masterClrMapping/>
  </p:clrMapOvr>
  <p:transition>
    <p:circl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alf Frame 4">
            <a:extLst>
              <a:ext uri="{FF2B5EF4-FFF2-40B4-BE49-F238E27FC236}">
                <a16:creationId xmlns:a16="http://schemas.microsoft.com/office/drawing/2014/main" id="{E3A4BDD1-6D8C-4519-182C-CDC63F521F7D}"/>
              </a:ext>
            </a:extLst>
          </p:cNvPr>
          <p:cNvSpPr/>
          <p:nvPr/>
        </p:nvSpPr>
        <p:spPr>
          <a:xfrm>
            <a:off x="0" y="3464"/>
            <a:ext cx="2209800" cy="2019300"/>
          </a:xfrm>
          <a:prstGeom prst="halfFrame">
            <a:avLst/>
          </a:prstGeom>
          <a:solidFill>
            <a:srgbClr val="00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Half Frame 5">
            <a:extLst>
              <a:ext uri="{FF2B5EF4-FFF2-40B4-BE49-F238E27FC236}">
                <a16:creationId xmlns:a16="http://schemas.microsoft.com/office/drawing/2014/main" id="{A312FE5F-038E-C5D9-7EA3-45C144A53C0E}"/>
              </a:ext>
            </a:extLst>
          </p:cNvPr>
          <p:cNvSpPr/>
          <p:nvPr/>
        </p:nvSpPr>
        <p:spPr>
          <a:xfrm rot="10800000">
            <a:off x="16078200" y="8264236"/>
            <a:ext cx="2209800" cy="2019300"/>
          </a:xfrm>
          <a:prstGeom prst="halfFrame">
            <a:avLst/>
          </a:prstGeom>
          <a:solidFill>
            <a:srgbClr val="00E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3BD68FEA-3A9D-4F4C-9543-B2FAC01B0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647700"/>
            <a:ext cx="16916400" cy="8915400"/>
          </a:xfrm>
          <a:prstGeom prst="rect">
            <a:avLst/>
          </a:prstGeom>
        </p:spPr>
      </p:pic>
    </p:spTree>
    <p:extLst>
      <p:ext uri="{BB962C8B-B14F-4D97-AF65-F5344CB8AC3E}">
        <p14:creationId xmlns:p14="http://schemas.microsoft.com/office/powerpoint/2010/main" val="150040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1541</TotalTime>
  <Words>663</Words>
  <Application>Microsoft Office PowerPoint</Application>
  <PresentationFormat>Custom</PresentationFormat>
  <Paragraphs>99</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Raleway</vt:lpstr>
      <vt:lpstr>Arial Black</vt:lpstr>
      <vt:lpstr>Prata</vt:lpstr>
      <vt:lpstr>Algerian</vt:lpstr>
      <vt:lpstr>Times New Roman</vt:lpstr>
      <vt:lpstr>Calibri</vt:lpstr>
      <vt:lpstr>Raleway Bold</vt:lpstr>
      <vt:lpstr>Cambria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Mr K's FurniTech (2).pptx</dc:title>
  <dc:creator>Ebuka Odika</dc:creator>
  <cp:lastModifiedBy>USER</cp:lastModifiedBy>
  <cp:revision>27</cp:revision>
  <dcterms:created xsi:type="dcterms:W3CDTF">2006-08-16T00:00:00Z</dcterms:created>
  <dcterms:modified xsi:type="dcterms:W3CDTF">2025-10-21T20:01:12Z</dcterms:modified>
  <dc:identifier>DAGxLtnZU7M</dc:identifier>
</cp:coreProperties>
</file>